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8" r:id="rId2"/>
    <p:sldId id="307" r:id="rId3"/>
    <p:sldId id="258" r:id="rId4"/>
    <p:sldId id="313" r:id="rId5"/>
    <p:sldId id="271" r:id="rId6"/>
    <p:sldId id="311" r:id="rId7"/>
    <p:sldId id="312" r:id="rId8"/>
    <p:sldId id="260" r:id="rId9"/>
    <p:sldId id="314" r:id="rId10"/>
    <p:sldId id="327" r:id="rId11"/>
    <p:sldId id="266" r:id="rId12"/>
    <p:sldId id="316" r:id="rId13"/>
    <p:sldId id="319" r:id="rId14"/>
    <p:sldId id="325" r:id="rId15"/>
    <p:sldId id="328" r:id="rId16"/>
    <p:sldId id="317" r:id="rId17"/>
    <p:sldId id="318" r:id="rId18"/>
    <p:sldId id="320" r:id="rId19"/>
    <p:sldId id="324" r:id="rId20"/>
    <p:sldId id="329" r:id="rId21"/>
    <p:sldId id="321" r:id="rId22"/>
    <p:sldId id="322" r:id="rId23"/>
    <p:sldId id="323" r:id="rId24"/>
    <p:sldId id="326" r:id="rId25"/>
  </p:sldIdLst>
  <p:sldSz cx="12192000" cy="6858000"/>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90FF"/>
    <a:srgbClr val="39404F"/>
    <a:srgbClr val="21252E"/>
    <a:srgbClr val="00A6EF"/>
    <a:srgbClr val="2A5ABF"/>
    <a:srgbClr val="E8E8E8"/>
    <a:srgbClr val="627998"/>
    <a:srgbClr val="E2E3E4"/>
    <a:srgbClr val="3B3B3B"/>
    <a:srgbClr val="8745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1" autoAdjust="0"/>
    <p:restoredTop sz="94660"/>
  </p:normalViewPr>
  <p:slideViewPr>
    <p:cSldViewPr snapToGrid="0">
      <p:cViewPr>
        <p:scale>
          <a:sx n="75" d="100"/>
          <a:sy n="75" d="100"/>
        </p:scale>
        <p:origin x="-930" y="-918"/>
      </p:cViewPr>
      <p:guideLst>
        <p:guide orient="horz" pos="2160"/>
        <p:guide pos="3827"/>
        <p:guide pos="7296"/>
        <p:guide pos="38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V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VE"/>
          </a:p>
        </p:txBody>
      </p:sp>
      <p:sp>
        <p:nvSpPr>
          <p:cNvPr id="4" name="Marcador de fecha 3"/>
          <p:cNvSpPr>
            <a:spLocks noGrp="1"/>
          </p:cNvSpPr>
          <p:nvPr>
            <p:ph type="dt" sz="half" idx="10"/>
          </p:nvPr>
        </p:nvSpPr>
        <p:spPr/>
        <p:txBody>
          <a:bodyPr/>
          <a:lstStyle/>
          <a:p>
            <a:fld id="{AA52CD4D-D56B-4B99-817A-EA92818C7016}" type="datetimeFigureOut">
              <a:rPr lang="es-VE" smtClean="0"/>
              <a:t>02/07/2015</a:t>
            </a:fld>
            <a:endParaRPr lang="es-VE" dirty="0"/>
          </a:p>
        </p:txBody>
      </p:sp>
      <p:sp>
        <p:nvSpPr>
          <p:cNvPr id="5" name="Marcador de pie de página 4"/>
          <p:cNvSpPr>
            <a:spLocks noGrp="1"/>
          </p:cNvSpPr>
          <p:nvPr>
            <p:ph type="ftr" sz="quarter" idx="11"/>
          </p:nvPr>
        </p:nvSpPr>
        <p:spPr/>
        <p:txBody>
          <a:bodyPr/>
          <a:lstStyle/>
          <a:p>
            <a:endParaRPr lang="es-VE" dirty="0"/>
          </a:p>
        </p:txBody>
      </p:sp>
      <p:sp>
        <p:nvSpPr>
          <p:cNvPr id="6" name="Marcador de número de diapositiva 5"/>
          <p:cNvSpPr>
            <a:spLocks noGrp="1"/>
          </p:cNvSpPr>
          <p:nvPr>
            <p:ph type="sldNum" sz="quarter" idx="12"/>
          </p:nvPr>
        </p:nvSpPr>
        <p:spPr/>
        <p:txBody>
          <a:bodyPr/>
          <a:lstStyle/>
          <a:p>
            <a:fld id="{B51081C6-0492-4B88-837D-95FB46470105}" type="slidenum">
              <a:rPr lang="es-VE" smtClean="0"/>
              <a:t>‹#›</a:t>
            </a:fld>
            <a:endParaRPr lang="es-VE" dirty="0"/>
          </a:p>
        </p:txBody>
      </p:sp>
    </p:spTree>
    <p:extLst>
      <p:ext uri="{BB962C8B-B14F-4D97-AF65-F5344CB8AC3E}">
        <p14:creationId xmlns:p14="http://schemas.microsoft.com/office/powerpoint/2010/main" val="14293793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10"/>
          </p:nvPr>
        </p:nvSpPr>
        <p:spPr/>
        <p:txBody>
          <a:bodyPr/>
          <a:lstStyle/>
          <a:p>
            <a:fld id="{AA52CD4D-D56B-4B99-817A-EA92818C7016}" type="datetimeFigureOut">
              <a:rPr lang="es-VE" smtClean="0"/>
              <a:t>02/07/2015</a:t>
            </a:fld>
            <a:endParaRPr lang="es-VE" dirty="0"/>
          </a:p>
        </p:txBody>
      </p:sp>
      <p:sp>
        <p:nvSpPr>
          <p:cNvPr id="5" name="Marcador de pie de página 4"/>
          <p:cNvSpPr>
            <a:spLocks noGrp="1"/>
          </p:cNvSpPr>
          <p:nvPr>
            <p:ph type="ftr" sz="quarter" idx="11"/>
          </p:nvPr>
        </p:nvSpPr>
        <p:spPr/>
        <p:txBody>
          <a:bodyPr/>
          <a:lstStyle/>
          <a:p>
            <a:endParaRPr lang="es-VE" dirty="0"/>
          </a:p>
        </p:txBody>
      </p:sp>
      <p:sp>
        <p:nvSpPr>
          <p:cNvPr id="6" name="Marcador de número de diapositiva 5"/>
          <p:cNvSpPr>
            <a:spLocks noGrp="1"/>
          </p:cNvSpPr>
          <p:nvPr>
            <p:ph type="sldNum" sz="quarter" idx="12"/>
          </p:nvPr>
        </p:nvSpPr>
        <p:spPr/>
        <p:txBody>
          <a:bodyPr/>
          <a:lstStyle/>
          <a:p>
            <a:fld id="{B51081C6-0492-4B88-837D-95FB46470105}" type="slidenum">
              <a:rPr lang="es-VE" smtClean="0"/>
              <a:t>‹#›</a:t>
            </a:fld>
            <a:endParaRPr lang="es-VE" dirty="0"/>
          </a:p>
        </p:txBody>
      </p:sp>
    </p:spTree>
    <p:extLst>
      <p:ext uri="{BB962C8B-B14F-4D97-AF65-F5344CB8AC3E}">
        <p14:creationId xmlns:p14="http://schemas.microsoft.com/office/powerpoint/2010/main" val="2860257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V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10"/>
          </p:nvPr>
        </p:nvSpPr>
        <p:spPr/>
        <p:txBody>
          <a:bodyPr/>
          <a:lstStyle/>
          <a:p>
            <a:fld id="{AA52CD4D-D56B-4B99-817A-EA92818C7016}" type="datetimeFigureOut">
              <a:rPr lang="es-VE" smtClean="0"/>
              <a:t>02/07/2015</a:t>
            </a:fld>
            <a:endParaRPr lang="es-VE" dirty="0"/>
          </a:p>
        </p:txBody>
      </p:sp>
      <p:sp>
        <p:nvSpPr>
          <p:cNvPr id="5" name="Marcador de pie de página 4"/>
          <p:cNvSpPr>
            <a:spLocks noGrp="1"/>
          </p:cNvSpPr>
          <p:nvPr>
            <p:ph type="ftr" sz="quarter" idx="11"/>
          </p:nvPr>
        </p:nvSpPr>
        <p:spPr/>
        <p:txBody>
          <a:bodyPr/>
          <a:lstStyle/>
          <a:p>
            <a:endParaRPr lang="es-VE" dirty="0"/>
          </a:p>
        </p:txBody>
      </p:sp>
      <p:sp>
        <p:nvSpPr>
          <p:cNvPr id="6" name="Marcador de número de diapositiva 5"/>
          <p:cNvSpPr>
            <a:spLocks noGrp="1"/>
          </p:cNvSpPr>
          <p:nvPr>
            <p:ph type="sldNum" sz="quarter" idx="12"/>
          </p:nvPr>
        </p:nvSpPr>
        <p:spPr/>
        <p:txBody>
          <a:bodyPr/>
          <a:lstStyle/>
          <a:p>
            <a:fld id="{B51081C6-0492-4B88-837D-95FB46470105}" type="slidenum">
              <a:rPr lang="es-VE" smtClean="0"/>
              <a:t>‹#›</a:t>
            </a:fld>
            <a:endParaRPr lang="es-VE" dirty="0"/>
          </a:p>
        </p:txBody>
      </p:sp>
    </p:spTree>
    <p:extLst>
      <p:ext uri="{BB962C8B-B14F-4D97-AF65-F5344CB8AC3E}">
        <p14:creationId xmlns:p14="http://schemas.microsoft.com/office/powerpoint/2010/main" val="936553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10"/>
          </p:nvPr>
        </p:nvSpPr>
        <p:spPr/>
        <p:txBody>
          <a:bodyPr/>
          <a:lstStyle/>
          <a:p>
            <a:fld id="{AA52CD4D-D56B-4B99-817A-EA92818C7016}" type="datetimeFigureOut">
              <a:rPr lang="es-VE" smtClean="0"/>
              <a:t>02/07/2015</a:t>
            </a:fld>
            <a:endParaRPr lang="es-VE" dirty="0"/>
          </a:p>
        </p:txBody>
      </p:sp>
      <p:sp>
        <p:nvSpPr>
          <p:cNvPr id="5" name="Marcador de pie de página 4"/>
          <p:cNvSpPr>
            <a:spLocks noGrp="1"/>
          </p:cNvSpPr>
          <p:nvPr>
            <p:ph type="ftr" sz="quarter" idx="11"/>
          </p:nvPr>
        </p:nvSpPr>
        <p:spPr/>
        <p:txBody>
          <a:bodyPr/>
          <a:lstStyle/>
          <a:p>
            <a:endParaRPr lang="es-VE" dirty="0"/>
          </a:p>
        </p:txBody>
      </p:sp>
      <p:sp>
        <p:nvSpPr>
          <p:cNvPr id="6" name="Marcador de número de diapositiva 5"/>
          <p:cNvSpPr>
            <a:spLocks noGrp="1"/>
          </p:cNvSpPr>
          <p:nvPr>
            <p:ph type="sldNum" sz="quarter" idx="12"/>
          </p:nvPr>
        </p:nvSpPr>
        <p:spPr/>
        <p:txBody>
          <a:bodyPr/>
          <a:lstStyle/>
          <a:p>
            <a:fld id="{B51081C6-0492-4B88-837D-95FB46470105}" type="slidenum">
              <a:rPr lang="es-VE" smtClean="0"/>
              <a:t>‹#›</a:t>
            </a:fld>
            <a:endParaRPr lang="es-VE" dirty="0"/>
          </a:p>
        </p:txBody>
      </p:sp>
    </p:spTree>
    <p:extLst>
      <p:ext uri="{BB962C8B-B14F-4D97-AF65-F5344CB8AC3E}">
        <p14:creationId xmlns:p14="http://schemas.microsoft.com/office/powerpoint/2010/main" val="33980721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V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AA52CD4D-D56B-4B99-817A-EA92818C7016}" type="datetimeFigureOut">
              <a:rPr lang="es-VE" smtClean="0"/>
              <a:t>02/07/2015</a:t>
            </a:fld>
            <a:endParaRPr lang="es-VE" dirty="0"/>
          </a:p>
        </p:txBody>
      </p:sp>
      <p:sp>
        <p:nvSpPr>
          <p:cNvPr id="5" name="Marcador de pie de página 4"/>
          <p:cNvSpPr>
            <a:spLocks noGrp="1"/>
          </p:cNvSpPr>
          <p:nvPr>
            <p:ph type="ftr" sz="quarter" idx="11"/>
          </p:nvPr>
        </p:nvSpPr>
        <p:spPr/>
        <p:txBody>
          <a:bodyPr/>
          <a:lstStyle/>
          <a:p>
            <a:endParaRPr lang="es-VE" dirty="0"/>
          </a:p>
        </p:txBody>
      </p:sp>
      <p:sp>
        <p:nvSpPr>
          <p:cNvPr id="6" name="Marcador de número de diapositiva 5"/>
          <p:cNvSpPr>
            <a:spLocks noGrp="1"/>
          </p:cNvSpPr>
          <p:nvPr>
            <p:ph type="sldNum" sz="quarter" idx="12"/>
          </p:nvPr>
        </p:nvSpPr>
        <p:spPr/>
        <p:txBody>
          <a:bodyPr/>
          <a:lstStyle/>
          <a:p>
            <a:fld id="{B51081C6-0492-4B88-837D-95FB46470105}" type="slidenum">
              <a:rPr lang="es-VE" smtClean="0"/>
              <a:t>‹#›</a:t>
            </a:fld>
            <a:endParaRPr lang="es-VE" dirty="0"/>
          </a:p>
        </p:txBody>
      </p:sp>
    </p:spTree>
    <p:extLst>
      <p:ext uri="{BB962C8B-B14F-4D97-AF65-F5344CB8AC3E}">
        <p14:creationId xmlns:p14="http://schemas.microsoft.com/office/powerpoint/2010/main" val="100688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Marcador de fecha 4"/>
          <p:cNvSpPr>
            <a:spLocks noGrp="1"/>
          </p:cNvSpPr>
          <p:nvPr>
            <p:ph type="dt" sz="half" idx="10"/>
          </p:nvPr>
        </p:nvSpPr>
        <p:spPr/>
        <p:txBody>
          <a:bodyPr/>
          <a:lstStyle/>
          <a:p>
            <a:fld id="{AA52CD4D-D56B-4B99-817A-EA92818C7016}" type="datetimeFigureOut">
              <a:rPr lang="es-VE" smtClean="0"/>
              <a:t>02/07/2015</a:t>
            </a:fld>
            <a:endParaRPr lang="es-VE" dirty="0"/>
          </a:p>
        </p:txBody>
      </p:sp>
      <p:sp>
        <p:nvSpPr>
          <p:cNvPr id="6" name="Marcador de pie de página 5"/>
          <p:cNvSpPr>
            <a:spLocks noGrp="1"/>
          </p:cNvSpPr>
          <p:nvPr>
            <p:ph type="ftr" sz="quarter" idx="11"/>
          </p:nvPr>
        </p:nvSpPr>
        <p:spPr/>
        <p:txBody>
          <a:bodyPr/>
          <a:lstStyle/>
          <a:p>
            <a:endParaRPr lang="es-VE" dirty="0"/>
          </a:p>
        </p:txBody>
      </p:sp>
      <p:sp>
        <p:nvSpPr>
          <p:cNvPr id="7" name="Marcador de número de diapositiva 6"/>
          <p:cNvSpPr>
            <a:spLocks noGrp="1"/>
          </p:cNvSpPr>
          <p:nvPr>
            <p:ph type="sldNum" sz="quarter" idx="12"/>
          </p:nvPr>
        </p:nvSpPr>
        <p:spPr/>
        <p:txBody>
          <a:bodyPr/>
          <a:lstStyle/>
          <a:p>
            <a:fld id="{B51081C6-0492-4B88-837D-95FB46470105}" type="slidenum">
              <a:rPr lang="es-VE" smtClean="0"/>
              <a:t>‹#›</a:t>
            </a:fld>
            <a:endParaRPr lang="es-VE" dirty="0"/>
          </a:p>
        </p:txBody>
      </p:sp>
    </p:spTree>
    <p:extLst>
      <p:ext uri="{BB962C8B-B14F-4D97-AF65-F5344CB8AC3E}">
        <p14:creationId xmlns:p14="http://schemas.microsoft.com/office/powerpoint/2010/main" val="4032433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V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Marcador de fecha 6"/>
          <p:cNvSpPr>
            <a:spLocks noGrp="1"/>
          </p:cNvSpPr>
          <p:nvPr>
            <p:ph type="dt" sz="half" idx="10"/>
          </p:nvPr>
        </p:nvSpPr>
        <p:spPr/>
        <p:txBody>
          <a:bodyPr/>
          <a:lstStyle/>
          <a:p>
            <a:fld id="{AA52CD4D-D56B-4B99-817A-EA92818C7016}" type="datetimeFigureOut">
              <a:rPr lang="es-VE" smtClean="0"/>
              <a:t>02/07/2015</a:t>
            </a:fld>
            <a:endParaRPr lang="es-VE" dirty="0"/>
          </a:p>
        </p:txBody>
      </p:sp>
      <p:sp>
        <p:nvSpPr>
          <p:cNvPr id="8" name="Marcador de pie de página 7"/>
          <p:cNvSpPr>
            <a:spLocks noGrp="1"/>
          </p:cNvSpPr>
          <p:nvPr>
            <p:ph type="ftr" sz="quarter" idx="11"/>
          </p:nvPr>
        </p:nvSpPr>
        <p:spPr/>
        <p:txBody>
          <a:bodyPr/>
          <a:lstStyle/>
          <a:p>
            <a:endParaRPr lang="es-VE" dirty="0"/>
          </a:p>
        </p:txBody>
      </p:sp>
      <p:sp>
        <p:nvSpPr>
          <p:cNvPr id="9" name="Marcador de número de diapositiva 8"/>
          <p:cNvSpPr>
            <a:spLocks noGrp="1"/>
          </p:cNvSpPr>
          <p:nvPr>
            <p:ph type="sldNum" sz="quarter" idx="12"/>
          </p:nvPr>
        </p:nvSpPr>
        <p:spPr/>
        <p:txBody>
          <a:bodyPr/>
          <a:lstStyle/>
          <a:p>
            <a:fld id="{B51081C6-0492-4B88-837D-95FB46470105}" type="slidenum">
              <a:rPr lang="es-VE" smtClean="0"/>
              <a:t>‹#›</a:t>
            </a:fld>
            <a:endParaRPr lang="es-VE" dirty="0"/>
          </a:p>
        </p:txBody>
      </p:sp>
    </p:spTree>
    <p:extLst>
      <p:ext uri="{BB962C8B-B14F-4D97-AF65-F5344CB8AC3E}">
        <p14:creationId xmlns:p14="http://schemas.microsoft.com/office/powerpoint/2010/main" val="3855227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fecha 2"/>
          <p:cNvSpPr>
            <a:spLocks noGrp="1"/>
          </p:cNvSpPr>
          <p:nvPr>
            <p:ph type="dt" sz="half" idx="10"/>
          </p:nvPr>
        </p:nvSpPr>
        <p:spPr/>
        <p:txBody>
          <a:bodyPr/>
          <a:lstStyle/>
          <a:p>
            <a:fld id="{AA52CD4D-D56B-4B99-817A-EA92818C7016}" type="datetimeFigureOut">
              <a:rPr lang="es-VE" smtClean="0"/>
              <a:t>02/07/2015</a:t>
            </a:fld>
            <a:endParaRPr lang="es-VE" dirty="0"/>
          </a:p>
        </p:txBody>
      </p:sp>
      <p:sp>
        <p:nvSpPr>
          <p:cNvPr id="4" name="Marcador de pie de página 3"/>
          <p:cNvSpPr>
            <a:spLocks noGrp="1"/>
          </p:cNvSpPr>
          <p:nvPr>
            <p:ph type="ftr" sz="quarter" idx="11"/>
          </p:nvPr>
        </p:nvSpPr>
        <p:spPr/>
        <p:txBody>
          <a:bodyPr/>
          <a:lstStyle/>
          <a:p>
            <a:endParaRPr lang="es-VE" dirty="0"/>
          </a:p>
        </p:txBody>
      </p:sp>
      <p:sp>
        <p:nvSpPr>
          <p:cNvPr id="5" name="Marcador de número de diapositiva 4"/>
          <p:cNvSpPr>
            <a:spLocks noGrp="1"/>
          </p:cNvSpPr>
          <p:nvPr>
            <p:ph type="sldNum" sz="quarter" idx="12"/>
          </p:nvPr>
        </p:nvSpPr>
        <p:spPr/>
        <p:txBody>
          <a:bodyPr/>
          <a:lstStyle/>
          <a:p>
            <a:fld id="{B51081C6-0492-4B88-837D-95FB46470105}" type="slidenum">
              <a:rPr lang="es-VE" smtClean="0"/>
              <a:t>‹#›</a:t>
            </a:fld>
            <a:endParaRPr lang="es-VE" dirty="0"/>
          </a:p>
        </p:txBody>
      </p:sp>
    </p:spTree>
    <p:extLst>
      <p:ext uri="{BB962C8B-B14F-4D97-AF65-F5344CB8AC3E}">
        <p14:creationId xmlns:p14="http://schemas.microsoft.com/office/powerpoint/2010/main" val="3298521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A52CD4D-D56B-4B99-817A-EA92818C7016}" type="datetimeFigureOut">
              <a:rPr lang="es-VE" smtClean="0"/>
              <a:t>02/07/2015</a:t>
            </a:fld>
            <a:endParaRPr lang="es-VE" dirty="0"/>
          </a:p>
        </p:txBody>
      </p:sp>
      <p:sp>
        <p:nvSpPr>
          <p:cNvPr id="3" name="Marcador de pie de página 2"/>
          <p:cNvSpPr>
            <a:spLocks noGrp="1"/>
          </p:cNvSpPr>
          <p:nvPr>
            <p:ph type="ftr" sz="quarter" idx="11"/>
          </p:nvPr>
        </p:nvSpPr>
        <p:spPr/>
        <p:txBody>
          <a:bodyPr/>
          <a:lstStyle/>
          <a:p>
            <a:endParaRPr lang="es-VE" dirty="0"/>
          </a:p>
        </p:txBody>
      </p:sp>
      <p:sp>
        <p:nvSpPr>
          <p:cNvPr id="4" name="Marcador de número de diapositiva 3"/>
          <p:cNvSpPr>
            <a:spLocks noGrp="1"/>
          </p:cNvSpPr>
          <p:nvPr>
            <p:ph type="sldNum" sz="quarter" idx="12"/>
          </p:nvPr>
        </p:nvSpPr>
        <p:spPr/>
        <p:txBody>
          <a:bodyPr/>
          <a:lstStyle/>
          <a:p>
            <a:fld id="{B51081C6-0492-4B88-837D-95FB46470105}" type="slidenum">
              <a:rPr lang="es-VE" smtClean="0"/>
              <a:t>‹#›</a:t>
            </a:fld>
            <a:endParaRPr lang="es-VE" dirty="0"/>
          </a:p>
        </p:txBody>
      </p:sp>
    </p:spTree>
    <p:extLst>
      <p:ext uri="{BB962C8B-B14F-4D97-AF65-F5344CB8AC3E}">
        <p14:creationId xmlns:p14="http://schemas.microsoft.com/office/powerpoint/2010/main" val="19892287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V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A52CD4D-D56B-4B99-817A-EA92818C7016}" type="datetimeFigureOut">
              <a:rPr lang="es-VE" smtClean="0"/>
              <a:t>02/07/2015</a:t>
            </a:fld>
            <a:endParaRPr lang="es-VE" dirty="0"/>
          </a:p>
        </p:txBody>
      </p:sp>
      <p:sp>
        <p:nvSpPr>
          <p:cNvPr id="6" name="Marcador de pie de página 5"/>
          <p:cNvSpPr>
            <a:spLocks noGrp="1"/>
          </p:cNvSpPr>
          <p:nvPr>
            <p:ph type="ftr" sz="quarter" idx="11"/>
          </p:nvPr>
        </p:nvSpPr>
        <p:spPr/>
        <p:txBody>
          <a:bodyPr/>
          <a:lstStyle/>
          <a:p>
            <a:endParaRPr lang="es-VE" dirty="0"/>
          </a:p>
        </p:txBody>
      </p:sp>
      <p:sp>
        <p:nvSpPr>
          <p:cNvPr id="7" name="Marcador de número de diapositiva 6"/>
          <p:cNvSpPr>
            <a:spLocks noGrp="1"/>
          </p:cNvSpPr>
          <p:nvPr>
            <p:ph type="sldNum" sz="quarter" idx="12"/>
          </p:nvPr>
        </p:nvSpPr>
        <p:spPr/>
        <p:txBody>
          <a:bodyPr/>
          <a:lstStyle/>
          <a:p>
            <a:fld id="{B51081C6-0492-4B88-837D-95FB46470105}" type="slidenum">
              <a:rPr lang="es-VE" smtClean="0"/>
              <a:t>‹#›</a:t>
            </a:fld>
            <a:endParaRPr lang="es-VE" dirty="0"/>
          </a:p>
        </p:txBody>
      </p:sp>
    </p:spTree>
    <p:extLst>
      <p:ext uri="{BB962C8B-B14F-4D97-AF65-F5344CB8AC3E}">
        <p14:creationId xmlns:p14="http://schemas.microsoft.com/office/powerpoint/2010/main" val="1091596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V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A52CD4D-D56B-4B99-817A-EA92818C7016}" type="datetimeFigureOut">
              <a:rPr lang="es-VE" smtClean="0"/>
              <a:t>02/07/2015</a:t>
            </a:fld>
            <a:endParaRPr lang="es-VE" dirty="0"/>
          </a:p>
        </p:txBody>
      </p:sp>
      <p:sp>
        <p:nvSpPr>
          <p:cNvPr id="6" name="Marcador de pie de página 5"/>
          <p:cNvSpPr>
            <a:spLocks noGrp="1"/>
          </p:cNvSpPr>
          <p:nvPr>
            <p:ph type="ftr" sz="quarter" idx="11"/>
          </p:nvPr>
        </p:nvSpPr>
        <p:spPr/>
        <p:txBody>
          <a:bodyPr/>
          <a:lstStyle/>
          <a:p>
            <a:endParaRPr lang="es-VE" dirty="0"/>
          </a:p>
        </p:txBody>
      </p:sp>
      <p:sp>
        <p:nvSpPr>
          <p:cNvPr id="7" name="Marcador de número de diapositiva 6"/>
          <p:cNvSpPr>
            <a:spLocks noGrp="1"/>
          </p:cNvSpPr>
          <p:nvPr>
            <p:ph type="sldNum" sz="quarter" idx="12"/>
          </p:nvPr>
        </p:nvSpPr>
        <p:spPr/>
        <p:txBody>
          <a:bodyPr/>
          <a:lstStyle/>
          <a:p>
            <a:fld id="{B51081C6-0492-4B88-837D-95FB46470105}" type="slidenum">
              <a:rPr lang="es-VE" smtClean="0"/>
              <a:t>‹#›</a:t>
            </a:fld>
            <a:endParaRPr lang="es-VE" dirty="0"/>
          </a:p>
        </p:txBody>
      </p:sp>
    </p:spTree>
    <p:extLst>
      <p:ext uri="{BB962C8B-B14F-4D97-AF65-F5344CB8AC3E}">
        <p14:creationId xmlns:p14="http://schemas.microsoft.com/office/powerpoint/2010/main" val="1797209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V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52CD4D-D56B-4B99-817A-EA92818C7016}" type="datetimeFigureOut">
              <a:rPr lang="es-VE" smtClean="0"/>
              <a:t>02/07/2015</a:t>
            </a:fld>
            <a:endParaRPr lang="es-VE"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1081C6-0492-4B88-837D-95FB46470105}" type="slidenum">
              <a:rPr lang="es-VE" smtClean="0"/>
              <a:t>‹#›</a:t>
            </a:fld>
            <a:endParaRPr lang="es-VE" dirty="0"/>
          </a:p>
        </p:txBody>
      </p:sp>
    </p:spTree>
    <p:extLst>
      <p:ext uri="{BB962C8B-B14F-4D97-AF65-F5344CB8AC3E}">
        <p14:creationId xmlns:p14="http://schemas.microsoft.com/office/powerpoint/2010/main" val="2648630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E90FF"/>
        </a:solidFill>
        <a:effectLst/>
      </p:bgPr>
    </p:bg>
    <p:spTree>
      <p:nvGrpSpPr>
        <p:cNvPr id="1" name=""/>
        <p:cNvGrpSpPr/>
        <p:nvPr/>
      </p:nvGrpSpPr>
      <p:grpSpPr>
        <a:xfrm>
          <a:off x="0" y="0"/>
          <a:ext cx="0" cy="0"/>
          <a:chOff x="0" y="0"/>
          <a:chExt cx="0" cy="0"/>
        </a:xfrm>
      </p:grpSpPr>
      <p:grpSp>
        <p:nvGrpSpPr>
          <p:cNvPr id="20" name="Grupo 19"/>
          <p:cNvGrpSpPr/>
          <p:nvPr/>
        </p:nvGrpSpPr>
        <p:grpSpPr>
          <a:xfrm>
            <a:off x="-1" y="6793445"/>
            <a:ext cx="12192001" cy="132152"/>
            <a:chOff x="4642225" y="5250977"/>
            <a:chExt cx="3286305" cy="124622"/>
          </a:xfrm>
        </p:grpSpPr>
        <p:sp>
          <p:nvSpPr>
            <p:cNvPr id="12" name="Rectángulo 11"/>
            <p:cNvSpPr/>
            <p:nvPr/>
          </p:nvSpPr>
          <p:spPr>
            <a:xfrm>
              <a:off x="4642225" y="5251618"/>
              <a:ext cx="410788" cy="12191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13" name="Rectángulo 12"/>
            <p:cNvSpPr/>
            <p:nvPr/>
          </p:nvSpPr>
          <p:spPr>
            <a:xfrm>
              <a:off x="5053014" y="5250977"/>
              <a:ext cx="410788" cy="121919"/>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14" name="Rectángulo 13"/>
            <p:cNvSpPr/>
            <p:nvPr/>
          </p:nvSpPr>
          <p:spPr>
            <a:xfrm>
              <a:off x="5463802" y="5250977"/>
              <a:ext cx="410788" cy="121919"/>
            </a:xfrm>
            <a:prstGeom prst="rect">
              <a:avLst/>
            </a:prstGeom>
            <a:solidFill>
              <a:schemeClr val="bg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15" name="Rectángulo 14"/>
            <p:cNvSpPr/>
            <p:nvPr/>
          </p:nvSpPr>
          <p:spPr>
            <a:xfrm>
              <a:off x="5874590" y="5251620"/>
              <a:ext cx="410788" cy="121919"/>
            </a:xfrm>
            <a:prstGeom prst="rect">
              <a:avLst/>
            </a:prstGeom>
            <a:solidFill>
              <a:schemeClr val="bg1">
                <a:lumMod val="6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16" name="Rectángulo 15"/>
            <p:cNvSpPr/>
            <p:nvPr/>
          </p:nvSpPr>
          <p:spPr>
            <a:xfrm>
              <a:off x="6285378" y="5250977"/>
              <a:ext cx="410788" cy="121919"/>
            </a:xfrm>
            <a:prstGeom prst="rect">
              <a:avLst/>
            </a:prstGeom>
            <a:solidFill>
              <a:schemeClr val="bg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17" name="Rectángulo 16"/>
            <p:cNvSpPr/>
            <p:nvPr/>
          </p:nvSpPr>
          <p:spPr>
            <a:xfrm>
              <a:off x="6696166" y="5253680"/>
              <a:ext cx="410788" cy="121919"/>
            </a:xfrm>
            <a:prstGeom prst="rect">
              <a:avLst/>
            </a:prstGeom>
            <a:solidFill>
              <a:schemeClr val="tx1">
                <a:lumMod val="65000"/>
                <a:lumOff val="3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18" name="Rectángulo 17"/>
            <p:cNvSpPr/>
            <p:nvPr/>
          </p:nvSpPr>
          <p:spPr>
            <a:xfrm>
              <a:off x="7106954" y="5253680"/>
              <a:ext cx="410788" cy="121919"/>
            </a:xfrm>
            <a:prstGeom prst="rect">
              <a:avLst/>
            </a:prstGeom>
            <a:solidFill>
              <a:schemeClr val="tx1">
                <a:lumMod val="75000"/>
                <a:lumOff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19" name="Rectángulo 18"/>
            <p:cNvSpPr/>
            <p:nvPr/>
          </p:nvSpPr>
          <p:spPr>
            <a:xfrm>
              <a:off x="7517742" y="5251620"/>
              <a:ext cx="410788" cy="12191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grpSp>
      <p:grpSp>
        <p:nvGrpSpPr>
          <p:cNvPr id="11" name="Grupo 10"/>
          <p:cNvGrpSpPr/>
          <p:nvPr/>
        </p:nvGrpSpPr>
        <p:grpSpPr>
          <a:xfrm>
            <a:off x="3733800" y="2955490"/>
            <a:ext cx="4667253" cy="0"/>
            <a:chOff x="3733797" y="3263607"/>
            <a:chExt cx="4667253" cy="0"/>
          </a:xfrm>
        </p:grpSpPr>
        <p:cxnSp>
          <p:nvCxnSpPr>
            <p:cNvPr id="3" name="Conector recto 2"/>
            <p:cNvCxnSpPr/>
            <p:nvPr/>
          </p:nvCxnSpPr>
          <p:spPr>
            <a:xfrm>
              <a:off x="7651000" y="3263607"/>
              <a:ext cx="750050" cy="0"/>
            </a:xfrm>
            <a:prstGeom prst="line">
              <a:avLst/>
            </a:prstGeom>
            <a:ln>
              <a:solidFill>
                <a:schemeClr val="bg1">
                  <a:lumMod val="9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3733797" y="3263607"/>
              <a:ext cx="750050" cy="0"/>
            </a:xfrm>
            <a:prstGeom prst="line">
              <a:avLst/>
            </a:prstGeom>
            <a:ln>
              <a:solidFill>
                <a:schemeClr val="bg1">
                  <a:lumMod val="95000"/>
                  <a:alpha val="30000"/>
                </a:schemeClr>
              </a:solidFill>
            </a:ln>
          </p:spPr>
          <p:style>
            <a:lnRef idx="1">
              <a:schemeClr val="accent1"/>
            </a:lnRef>
            <a:fillRef idx="0">
              <a:schemeClr val="accent1"/>
            </a:fillRef>
            <a:effectRef idx="0">
              <a:schemeClr val="accent1"/>
            </a:effectRef>
            <a:fontRef idx="minor">
              <a:schemeClr val="tx1"/>
            </a:fontRef>
          </p:style>
        </p:cxnSp>
      </p:grpSp>
      <p:sp>
        <p:nvSpPr>
          <p:cNvPr id="10" name="CuadroTexto 9"/>
          <p:cNvSpPr txBox="1"/>
          <p:nvPr/>
        </p:nvSpPr>
        <p:spPr>
          <a:xfrm>
            <a:off x="4952613" y="2440683"/>
            <a:ext cx="2456122" cy="916726"/>
          </a:xfrm>
          <a:prstGeom prst="rect">
            <a:avLst/>
          </a:prstGeom>
          <a:noFill/>
        </p:spPr>
        <p:txBody>
          <a:bodyPr wrap="none" rtlCol="0">
            <a:spAutoFit/>
          </a:bodyPr>
          <a:lstStyle/>
          <a:p>
            <a:pPr algn="ctr">
              <a:lnSpc>
                <a:spcPct val="150000"/>
              </a:lnSpc>
            </a:pPr>
            <a:r>
              <a:rPr lang="es-ES" sz="4000" spc="1200" dirty="0" smtClean="0">
                <a:solidFill>
                  <a:schemeClr val="bg1">
                    <a:lumMod val="95000"/>
                  </a:schemeClr>
                </a:solidFill>
                <a:latin typeface="Generica" panose="02000500000000000000" pitchFamily="2" charset="0"/>
                <a:cs typeface="Raavi" panose="020B0502040204020203" pitchFamily="34" charset="0"/>
              </a:rPr>
              <a:t>XTANT</a:t>
            </a:r>
            <a:endParaRPr lang="es-VE" sz="4000" spc="1200" dirty="0">
              <a:solidFill>
                <a:schemeClr val="bg1">
                  <a:lumMod val="95000"/>
                </a:schemeClr>
              </a:solidFill>
              <a:latin typeface="Generica" panose="02000500000000000000" pitchFamily="2" charset="0"/>
              <a:cs typeface="Raavi" panose="020B0502040204020203" pitchFamily="34" charset="0"/>
            </a:endParaRPr>
          </a:p>
        </p:txBody>
      </p:sp>
      <p:sp>
        <p:nvSpPr>
          <p:cNvPr id="21" name="Rectángulo 20"/>
          <p:cNvSpPr/>
          <p:nvPr/>
        </p:nvSpPr>
        <p:spPr>
          <a:xfrm>
            <a:off x="4342169" y="3290500"/>
            <a:ext cx="3507692" cy="276999"/>
          </a:xfrm>
          <a:prstGeom prst="rect">
            <a:avLst/>
          </a:prstGeom>
        </p:spPr>
        <p:txBody>
          <a:bodyPr wrap="none">
            <a:spAutoFit/>
          </a:bodyPr>
          <a:lstStyle/>
          <a:p>
            <a:pPr algn="ctr"/>
            <a:r>
              <a:rPr lang="es-VE" sz="1200" dirty="0" smtClean="0">
                <a:solidFill>
                  <a:schemeClr val="bg1">
                    <a:lumMod val="95000"/>
                  </a:schemeClr>
                </a:solidFill>
                <a:latin typeface="Raleway" panose="020B0503030101060003" pitchFamily="34" charset="0"/>
              </a:rPr>
              <a:t>Company </a:t>
            </a:r>
            <a:r>
              <a:rPr lang="es-VE" sz="1200" dirty="0" err="1" smtClean="0">
                <a:solidFill>
                  <a:schemeClr val="bg1">
                    <a:lumMod val="95000"/>
                  </a:schemeClr>
                </a:solidFill>
                <a:latin typeface="Raleway" panose="020B0503030101060003" pitchFamily="34" charset="0"/>
              </a:rPr>
              <a:t>Naming</a:t>
            </a:r>
            <a:r>
              <a:rPr lang="es-VE" sz="1200" dirty="0" smtClean="0">
                <a:solidFill>
                  <a:schemeClr val="bg1">
                    <a:lumMod val="95000"/>
                  </a:schemeClr>
                </a:solidFill>
                <a:latin typeface="Raleway" panose="020B0503030101060003" pitchFamily="34" charset="0"/>
              </a:rPr>
              <a:t> and </a:t>
            </a:r>
            <a:r>
              <a:rPr lang="es-VE" sz="1200" dirty="0" err="1" smtClean="0">
                <a:solidFill>
                  <a:schemeClr val="bg1">
                    <a:lumMod val="95000"/>
                  </a:schemeClr>
                </a:solidFill>
                <a:latin typeface="Raleway" panose="020B0503030101060003" pitchFamily="34" charset="0"/>
              </a:rPr>
              <a:t>Branding</a:t>
            </a:r>
            <a:r>
              <a:rPr lang="es-VE" sz="1200" dirty="0" smtClean="0">
                <a:solidFill>
                  <a:schemeClr val="bg1">
                    <a:lumMod val="95000"/>
                  </a:schemeClr>
                </a:solidFill>
                <a:latin typeface="Raleway" panose="020B0503030101060003" pitchFamily="34" charset="0"/>
              </a:rPr>
              <a:t> </a:t>
            </a:r>
            <a:r>
              <a:rPr lang="es-VE" sz="1200" dirty="0" err="1" smtClean="0">
                <a:solidFill>
                  <a:schemeClr val="bg1">
                    <a:lumMod val="95000"/>
                  </a:schemeClr>
                </a:solidFill>
                <a:latin typeface="Raleway" panose="020B0503030101060003" pitchFamily="34" charset="0"/>
              </a:rPr>
              <a:t>Presentation</a:t>
            </a:r>
            <a:endParaRPr lang="es-VE" sz="1200" dirty="0">
              <a:solidFill>
                <a:schemeClr val="bg1">
                  <a:lumMod val="95000"/>
                </a:schemeClr>
              </a:solidFill>
              <a:latin typeface="Raleway" panose="020B0503030101060003" pitchFamily="34" charset="0"/>
            </a:endParaRPr>
          </a:p>
        </p:txBody>
      </p:sp>
      <p:sp>
        <p:nvSpPr>
          <p:cNvPr id="46" name="Rectángulo 45"/>
          <p:cNvSpPr/>
          <p:nvPr/>
        </p:nvSpPr>
        <p:spPr>
          <a:xfrm>
            <a:off x="4881566" y="3867011"/>
            <a:ext cx="2428871" cy="369332"/>
          </a:xfrm>
          <a:prstGeom prst="rect">
            <a:avLst/>
          </a:prstGeom>
        </p:spPr>
        <p:txBody>
          <a:bodyPr wrap="none">
            <a:spAutoFit/>
          </a:bodyPr>
          <a:lstStyle/>
          <a:p>
            <a:pPr algn="ctr"/>
            <a:r>
              <a:rPr lang="es-VE" dirty="0" smtClean="0">
                <a:solidFill>
                  <a:schemeClr val="bg1">
                    <a:lumMod val="95000"/>
                  </a:schemeClr>
                </a:solidFill>
                <a:latin typeface="Raleway" panose="020B0503030101060003" pitchFamily="34" charset="0"/>
              </a:rPr>
              <a:t>EXTANT</a:t>
            </a:r>
            <a:r>
              <a:rPr lang="en-US" sz="1600" i="1" dirty="0">
                <a:solidFill>
                  <a:schemeClr val="bg1">
                    <a:lumMod val="95000"/>
                  </a:schemeClr>
                </a:solidFill>
                <a:latin typeface="Raleway" panose="020B0503030101060003" pitchFamily="34" charset="0"/>
              </a:rPr>
              <a:t> </a:t>
            </a:r>
            <a:r>
              <a:rPr lang="en-US" sz="1600" i="1" dirty="0" smtClean="0">
                <a:solidFill>
                  <a:schemeClr val="bg1">
                    <a:lumMod val="95000"/>
                  </a:schemeClr>
                </a:solidFill>
                <a:latin typeface="Raleway" panose="020B0503030101060003" pitchFamily="34" charset="0"/>
              </a:rPr>
              <a:t> </a:t>
            </a:r>
            <a:r>
              <a:rPr lang="en-US" sz="1200" i="1" dirty="0" smtClean="0">
                <a:solidFill>
                  <a:schemeClr val="bg1">
                    <a:lumMod val="95000"/>
                  </a:schemeClr>
                </a:solidFill>
                <a:latin typeface="Raleway" panose="020B0503030101060003" pitchFamily="34" charset="0"/>
              </a:rPr>
              <a:t>/</a:t>
            </a:r>
            <a:r>
              <a:rPr lang="en-US" sz="1200" i="1" dirty="0" err="1" smtClean="0">
                <a:solidFill>
                  <a:schemeClr val="bg1">
                    <a:lumMod val="95000"/>
                  </a:schemeClr>
                </a:solidFill>
                <a:latin typeface="Raleway" panose="020B0503030101060003" pitchFamily="34" charset="0"/>
              </a:rPr>
              <a:t>ek</a:t>
            </a:r>
            <a:r>
              <a:rPr lang="en-US" sz="1200" i="1" dirty="0" smtClean="0">
                <a:solidFill>
                  <a:schemeClr val="bg1">
                    <a:lumMod val="95000"/>
                  </a:schemeClr>
                </a:solidFill>
                <a:latin typeface="Raleway" panose="020B0503030101060003" pitchFamily="34" charset="0"/>
              </a:rPr>
              <a:t> </a:t>
            </a:r>
            <a:r>
              <a:rPr lang="en-US" sz="1200" dirty="0">
                <a:solidFill>
                  <a:schemeClr val="bg1">
                    <a:lumMod val="95000"/>
                  </a:schemeClr>
                </a:solidFill>
                <a:latin typeface="Raleway" panose="020B0503030101060003" pitchFamily="34" charset="0"/>
              </a:rPr>
              <a:t>·</a:t>
            </a:r>
            <a:r>
              <a:rPr lang="en-US" sz="1200" i="1" dirty="0" err="1" smtClean="0">
                <a:solidFill>
                  <a:schemeClr val="bg1">
                    <a:lumMod val="95000"/>
                  </a:schemeClr>
                </a:solidFill>
                <a:latin typeface="Raleway" panose="020B0503030101060003" pitchFamily="34" charset="0"/>
              </a:rPr>
              <a:t>stant</a:t>
            </a:r>
            <a:r>
              <a:rPr lang="en-US" sz="1200" i="1" dirty="0" smtClean="0">
                <a:solidFill>
                  <a:schemeClr val="bg1">
                    <a:lumMod val="95000"/>
                  </a:schemeClr>
                </a:solidFill>
                <a:latin typeface="Raleway" panose="020B0503030101060003" pitchFamily="34" charset="0"/>
              </a:rPr>
              <a:t>/  (</a:t>
            </a:r>
            <a:r>
              <a:rPr lang="en-US" sz="1200" i="1" dirty="0" err="1" smtClean="0">
                <a:solidFill>
                  <a:schemeClr val="bg1">
                    <a:lumMod val="95000"/>
                  </a:schemeClr>
                </a:solidFill>
                <a:latin typeface="Raleway" panose="020B0503030101060003" pitchFamily="34" charset="0"/>
              </a:rPr>
              <a:t>adj</a:t>
            </a:r>
            <a:r>
              <a:rPr lang="en-US" sz="1200" i="1" dirty="0" smtClean="0">
                <a:solidFill>
                  <a:schemeClr val="bg1">
                    <a:lumMod val="95000"/>
                  </a:schemeClr>
                </a:solidFill>
                <a:latin typeface="Raleway" panose="020B0503030101060003" pitchFamily="34" charset="0"/>
              </a:rPr>
              <a:t>)</a:t>
            </a:r>
            <a:endParaRPr lang="en-US" sz="1200" i="1" dirty="0">
              <a:solidFill>
                <a:schemeClr val="bg1">
                  <a:lumMod val="95000"/>
                </a:schemeClr>
              </a:solidFill>
              <a:latin typeface="Raleway" panose="020B0503030101060003" pitchFamily="34" charset="0"/>
            </a:endParaRPr>
          </a:p>
        </p:txBody>
      </p:sp>
      <p:sp>
        <p:nvSpPr>
          <p:cNvPr id="47" name="Rectángulo 46"/>
          <p:cNvSpPr/>
          <p:nvPr/>
        </p:nvSpPr>
        <p:spPr>
          <a:xfrm>
            <a:off x="3548068" y="4204568"/>
            <a:ext cx="5095870" cy="646331"/>
          </a:xfrm>
          <a:prstGeom prst="rect">
            <a:avLst/>
          </a:prstGeom>
        </p:spPr>
        <p:txBody>
          <a:bodyPr wrap="square">
            <a:spAutoFit/>
          </a:bodyPr>
          <a:lstStyle/>
          <a:p>
            <a:pPr marL="228600" indent="-228600" algn="ctr">
              <a:lnSpc>
                <a:spcPct val="150000"/>
              </a:lnSpc>
              <a:buAutoNum type="arabicParenR"/>
            </a:pPr>
            <a:r>
              <a:rPr lang="en-US" sz="1200" i="1" dirty="0" smtClean="0">
                <a:solidFill>
                  <a:schemeClr val="bg1">
                    <a:lumMod val="95000"/>
                  </a:schemeClr>
                </a:solidFill>
                <a:latin typeface="Raleway" panose="020B0503030101060003" pitchFamily="34" charset="0"/>
              </a:rPr>
              <a:t>archaic:  </a:t>
            </a:r>
            <a:r>
              <a:rPr lang="en-US" sz="1200" dirty="0">
                <a:solidFill>
                  <a:schemeClr val="bg1">
                    <a:lumMod val="95000"/>
                  </a:schemeClr>
                </a:solidFill>
                <a:latin typeface="Raleway" panose="020B0503030101060003" pitchFamily="34" charset="0"/>
              </a:rPr>
              <a:t>standing out or </a:t>
            </a:r>
            <a:r>
              <a:rPr lang="en-US" sz="1200" dirty="0" smtClean="0">
                <a:solidFill>
                  <a:schemeClr val="bg1">
                    <a:lumMod val="95000"/>
                  </a:schemeClr>
                </a:solidFill>
                <a:latin typeface="Raleway" panose="020B0503030101060003" pitchFamily="34" charset="0"/>
              </a:rPr>
              <a:t>above</a:t>
            </a:r>
          </a:p>
          <a:p>
            <a:pPr marL="228600" indent="-228600" algn="ctr">
              <a:lnSpc>
                <a:spcPct val="150000"/>
              </a:lnSpc>
              <a:buAutoNum type="arabicParenR"/>
            </a:pPr>
            <a:r>
              <a:rPr lang="en-US" sz="1200" dirty="0" smtClean="0">
                <a:solidFill>
                  <a:schemeClr val="bg1">
                    <a:lumMod val="95000"/>
                  </a:schemeClr>
                </a:solidFill>
                <a:latin typeface="Raleway" panose="020B0503030101060003" pitchFamily="34" charset="0"/>
              </a:rPr>
              <a:t>Resilient, still standing</a:t>
            </a:r>
            <a:endParaRPr lang="es-VE" sz="1200" dirty="0">
              <a:solidFill>
                <a:schemeClr val="bg1">
                  <a:lumMod val="95000"/>
                </a:schemeClr>
              </a:solidFill>
              <a:latin typeface="Raleway" panose="020B0503030101060003" pitchFamily="34" charset="0"/>
            </a:endParaRPr>
          </a:p>
        </p:txBody>
      </p:sp>
      <p:grpSp>
        <p:nvGrpSpPr>
          <p:cNvPr id="5" name="Grupo 4"/>
          <p:cNvGrpSpPr/>
          <p:nvPr/>
        </p:nvGrpSpPr>
        <p:grpSpPr>
          <a:xfrm>
            <a:off x="6168042" y="5189386"/>
            <a:ext cx="465516" cy="160716"/>
            <a:chOff x="5803900" y="5028670"/>
            <a:chExt cx="465516" cy="160716"/>
          </a:xfrm>
          <a:noFill/>
        </p:grpSpPr>
        <p:sp>
          <p:nvSpPr>
            <p:cNvPr id="26" name="Elipse 25"/>
            <p:cNvSpPr/>
            <p:nvPr/>
          </p:nvSpPr>
          <p:spPr>
            <a:xfrm>
              <a:off x="5803900" y="5028670"/>
              <a:ext cx="160716" cy="160716"/>
            </a:xfrm>
            <a:prstGeom prst="ellipse">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7" name="Elipse 26"/>
            <p:cNvSpPr/>
            <p:nvPr/>
          </p:nvSpPr>
          <p:spPr>
            <a:xfrm>
              <a:off x="6108700" y="5028670"/>
              <a:ext cx="160716" cy="160716"/>
            </a:xfrm>
            <a:prstGeom prst="ellipse">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sp>
        <p:nvSpPr>
          <p:cNvPr id="30" name="Elipse 29"/>
          <p:cNvSpPr/>
          <p:nvPr/>
        </p:nvSpPr>
        <p:spPr>
          <a:xfrm>
            <a:off x="5863242" y="5202616"/>
            <a:ext cx="160716" cy="160716"/>
          </a:xfrm>
          <a:prstGeom prst="ellipse">
            <a:avLst/>
          </a:prstGeom>
          <a:no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1" name="Elipse 30"/>
          <p:cNvSpPr/>
          <p:nvPr/>
        </p:nvSpPr>
        <p:spPr>
          <a:xfrm>
            <a:off x="5558442" y="5202616"/>
            <a:ext cx="160716" cy="160716"/>
          </a:xfrm>
          <a:prstGeom prst="ellipse">
            <a:avLst/>
          </a:prstGeom>
          <a:no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1027" name="Picture 3" descr="M:\Marketing\_NEW LOGO\XTANT_1_ICON-whi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3971" y="1706562"/>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8052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fade">
                                      <p:cBhvr>
                                        <p:cTn id="11" dur="1000"/>
                                        <p:tgtEl>
                                          <p:spTgt spid="1027"/>
                                        </p:tgtEl>
                                      </p:cBhvr>
                                    </p:animEffect>
                                    <p:anim calcmode="lin" valueType="num">
                                      <p:cBhvr>
                                        <p:cTn id="12" dur="1000" fill="hold"/>
                                        <p:tgtEl>
                                          <p:spTgt spid="1027"/>
                                        </p:tgtEl>
                                        <p:attrNameLst>
                                          <p:attrName>ppt_x</p:attrName>
                                        </p:attrNameLst>
                                      </p:cBhvr>
                                      <p:tavLst>
                                        <p:tav tm="0">
                                          <p:val>
                                            <p:strVal val="#ppt_x"/>
                                          </p:val>
                                        </p:tav>
                                        <p:tav tm="100000">
                                          <p:val>
                                            <p:strVal val="#ppt_x"/>
                                          </p:val>
                                        </p:tav>
                                      </p:tavLst>
                                    </p:anim>
                                    <p:anim calcmode="lin" valueType="num">
                                      <p:cBhvr>
                                        <p:cTn id="13" dur="1000" fill="hold"/>
                                        <p:tgtEl>
                                          <p:spTgt spid="10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46" grpId="0"/>
      <p:bldP spid="47" grpId="0"/>
      <p:bldP spid="30" grpId="0" animBg="1"/>
      <p:bldP spid="3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E90FF"/>
        </a:solidFill>
        <a:effectLst/>
      </p:bgPr>
    </p:bg>
    <p:spTree>
      <p:nvGrpSpPr>
        <p:cNvPr id="1" name=""/>
        <p:cNvGrpSpPr/>
        <p:nvPr/>
      </p:nvGrpSpPr>
      <p:grpSpPr>
        <a:xfrm>
          <a:off x="0" y="0"/>
          <a:ext cx="0" cy="0"/>
          <a:chOff x="0" y="0"/>
          <a:chExt cx="0" cy="0"/>
        </a:xfrm>
      </p:grpSpPr>
      <p:grpSp>
        <p:nvGrpSpPr>
          <p:cNvPr id="2" name="Grupo 1"/>
          <p:cNvGrpSpPr/>
          <p:nvPr/>
        </p:nvGrpSpPr>
        <p:grpSpPr>
          <a:xfrm>
            <a:off x="4142014" y="3247543"/>
            <a:ext cx="3916139" cy="0"/>
            <a:chOff x="4142011" y="3263607"/>
            <a:chExt cx="3916139" cy="0"/>
          </a:xfrm>
        </p:grpSpPr>
        <p:cxnSp>
          <p:nvCxnSpPr>
            <p:cNvPr id="3" name="Conector recto 2"/>
            <p:cNvCxnSpPr/>
            <p:nvPr/>
          </p:nvCxnSpPr>
          <p:spPr>
            <a:xfrm>
              <a:off x="7308100" y="3263607"/>
              <a:ext cx="750050" cy="0"/>
            </a:xfrm>
            <a:prstGeom prst="line">
              <a:avLst/>
            </a:prstGeom>
            <a:ln>
              <a:solidFill>
                <a:schemeClr val="bg1">
                  <a:lumMod val="9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 name="Conector recto 3"/>
            <p:cNvCxnSpPr/>
            <p:nvPr/>
          </p:nvCxnSpPr>
          <p:spPr>
            <a:xfrm>
              <a:off x="4142011" y="3263607"/>
              <a:ext cx="750050" cy="0"/>
            </a:xfrm>
            <a:prstGeom prst="line">
              <a:avLst/>
            </a:prstGeom>
            <a:ln>
              <a:solidFill>
                <a:schemeClr val="bg1">
                  <a:lumMod val="95000"/>
                  <a:alpha val="30000"/>
                </a:schemeClr>
              </a:solidFill>
            </a:ln>
          </p:spPr>
          <p:style>
            <a:lnRef idx="1">
              <a:schemeClr val="accent1"/>
            </a:lnRef>
            <a:fillRef idx="0">
              <a:schemeClr val="accent1"/>
            </a:fillRef>
            <a:effectRef idx="0">
              <a:schemeClr val="accent1"/>
            </a:effectRef>
            <a:fontRef idx="minor">
              <a:schemeClr val="tx1"/>
            </a:fontRef>
          </p:style>
        </p:cxnSp>
      </p:grpSp>
      <p:sp>
        <p:nvSpPr>
          <p:cNvPr id="5" name="CuadroTexto 4"/>
          <p:cNvSpPr txBox="1"/>
          <p:nvPr/>
        </p:nvSpPr>
        <p:spPr>
          <a:xfrm>
            <a:off x="4850315" y="2695050"/>
            <a:ext cx="2491388" cy="916726"/>
          </a:xfrm>
          <a:prstGeom prst="rect">
            <a:avLst/>
          </a:prstGeom>
          <a:noFill/>
        </p:spPr>
        <p:txBody>
          <a:bodyPr wrap="none" rtlCol="0">
            <a:spAutoFit/>
          </a:bodyPr>
          <a:lstStyle/>
          <a:p>
            <a:pPr algn="ctr">
              <a:lnSpc>
                <a:spcPct val="150000"/>
              </a:lnSpc>
            </a:pPr>
            <a:r>
              <a:rPr lang="es-ES" sz="4000" dirty="0" smtClean="0">
                <a:solidFill>
                  <a:schemeClr val="bg1">
                    <a:lumMod val="95000"/>
                  </a:schemeClr>
                </a:solidFill>
                <a:latin typeface="Generica" panose="02000500000000000000" pitchFamily="2" charset="0"/>
                <a:cs typeface="Raavi" panose="020B0502040204020203" pitchFamily="34" charset="0"/>
              </a:rPr>
              <a:t>VERSION 1</a:t>
            </a:r>
            <a:endParaRPr lang="es-VE" sz="4000" dirty="0">
              <a:solidFill>
                <a:schemeClr val="bg1">
                  <a:lumMod val="95000"/>
                </a:schemeClr>
              </a:solidFill>
              <a:latin typeface="Generica" panose="02000500000000000000" pitchFamily="2" charset="0"/>
              <a:cs typeface="Raavi" panose="020B0502040204020203" pitchFamily="34" charset="0"/>
            </a:endParaRPr>
          </a:p>
        </p:txBody>
      </p:sp>
      <p:grpSp>
        <p:nvGrpSpPr>
          <p:cNvPr id="14" name="Grupo 13"/>
          <p:cNvGrpSpPr/>
          <p:nvPr/>
        </p:nvGrpSpPr>
        <p:grpSpPr>
          <a:xfrm>
            <a:off x="5558442" y="3711549"/>
            <a:ext cx="1075116" cy="173946"/>
            <a:chOff x="5558442" y="3711549"/>
            <a:chExt cx="1075116" cy="173946"/>
          </a:xfrm>
        </p:grpSpPr>
        <p:grpSp>
          <p:nvGrpSpPr>
            <p:cNvPr id="6" name="Grupo 5"/>
            <p:cNvGrpSpPr/>
            <p:nvPr/>
          </p:nvGrpSpPr>
          <p:grpSpPr>
            <a:xfrm>
              <a:off x="5558442" y="3711549"/>
              <a:ext cx="1075116" cy="173946"/>
              <a:chOff x="5194300" y="5028670"/>
              <a:chExt cx="1075116" cy="173946"/>
            </a:xfrm>
            <a:noFill/>
          </p:grpSpPr>
          <p:sp>
            <p:nvSpPr>
              <p:cNvPr id="7" name="Elipse 6"/>
              <p:cNvSpPr/>
              <p:nvPr/>
            </p:nvSpPr>
            <p:spPr>
              <a:xfrm>
                <a:off x="5194300" y="5041900"/>
                <a:ext cx="160716" cy="160716"/>
              </a:xfrm>
              <a:prstGeom prst="ellipse">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0" name="Elipse 9"/>
              <p:cNvSpPr/>
              <p:nvPr/>
            </p:nvSpPr>
            <p:spPr>
              <a:xfrm>
                <a:off x="6108700" y="5028670"/>
                <a:ext cx="160716" cy="160716"/>
              </a:xfrm>
              <a:prstGeom prst="ellipse">
                <a:avLst/>
              </a:prstGeom>
              <a:solidFill>
                <a:schemeClr val="bg2"/>
              </a:solid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sp>
          <p:nvSpPr>
            <p:cNvPr id="11" name="Elipse 10"/>
            <p:cNvSpPr/>
            <p:nvPr/>
          </p:nvSpPr>
          <p:spPr>
            <a:xfrm>
              <a:off x="5863242" y="3724779"/>
              <a:ext cx="160716" cy="160716"/>
            </a:xfrm>
            <a:prstGeom prst="ellipse">
              <a:avLst/>
            </a:prstGeom>
            <a:solidFill>
              <a:schemeClr val="bg2"/>
            </a:solid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2" name="Elipse 10"/>
            <p:cNvSpPr/>
            <p:nvPr/>
          </p:nvSpPr>
          <p:spPr>
            <a:xfrm>
              <a:off x="6177567" y="3724779"/>
              <a:ext cx="160716" cy="160716"/>
            </a:xfrm>
            <a:prstGeom prst="ellipse">
              <a:avLst/>
            </a:prstGeom>
            <a:solidFill>
              <a:schemeClr val="bg2"/>
            </a:solid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spTree>
    <p:extLst>
      <p:ext uri="{BB962C8B-B14F-4D97-AF65-F5344CB8AC3E}">
        <p14:creationId xmlns:p14="http://schemas.microsoft.com/office/powerpoint/2010/main" val="2715846635"/>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Marketing\_NEW LOGO\Presentation\Images\XTANT_1_LOGO-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 descr="M:\Marketing\_NEW LOGO\XTANT_1_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5942" y="0"/>
            <a:ext cx="988458" cy="988458"/>
          </a:xfrm>
          <a:prstGeom prst="rect">
            <a:avLst/>
          </a:prstGeom>
          <a:noFill/>
          <a:extLst>
            <a:ext uri="{909E8E84-426E-40DD-AFC4-6F175D3DCCD1}">
              <a14:hiddenFill xmlns:a14="http://schemas.microsoft.com/office/drawing/2010/main">
                <a:solidFill>
                  <a:srgbClr val="FFFFFF"/>
                </a:solidFill>
              </a14:hiddenFill>
            </a:ext>
          </a:extLst>
        </p:spPr>
      </p:pic>
      <p:sp>
        <p:nvSpPr>
          <p:cNvPr id="43" name="CuadroTexto 3"/>
          <p:cNvSpPr txBox="1"/>
          <p:nvPr/>
        </p:nvSpPr>
        <p:spPr>
          <a:xfrm>
            <a:off x="5393732" y="877139"/>
            <a:ext cx="1404552" cy="523220"/>
          </a:xfrm>
          <a:prstGeom prst="rect">
            <a:avLst/>
          </a:prstGeom>
          <a:noFill/>
        </p:spPr>
        <p:txBody>
          <a:bodyPr wrap="none" rtlCol="0">
            <a:spAutoFit/>
          </a:bodyPr>
          <a:lstStyle/>
          <a:p>
            <a:pPr algn="ctr"/>
            <a:r>
              <a:rPr lang="es-ES" sz="2800" dirty="0" smtClean="0">
                <a:solidFill>
                  <a:srgbClr val="39404F"/>
                </a:solidFill>
                <a:latin typeface="Raleway" panose="020B0503030101060003" pitchFamily="34" charset="0"/>
              </a:rPr>
              <a:t>LOGOS</a:t>
            </a:r>
            <a:endParaRPr lang="es-VE" sz="2800" dirty="0">
              <a:solidFill>
                <a:srgbClr val="39404F"/>
              </a:solidFill>
              <a:latin typeface="Raleway" panose="020B0503030101060003" pitchFamily="34" charset="0"/>
            </a:endParaRPr>
          </a:p>
        </p:txBody>
      </p:sp>
      <p:sp>
        <p:nvSpPr>
          <p:cNvPr id="44" name="Rectángulo 14"/>
          <p:cNvSpPr/>
          <p:nvPr/>
        </p:nvSpPr>
        <p:spPr>
          <a:xfrm>
            <a:off x="5591001" y="1394384"/>
            <a:ext cx="1018036" cy="338554"/>
          </a:xfrm>
          <a:prstGeom prst="rect">
            <a:avLst/>
          </a:prstGeom>
        </p:spPr>
        <p:txBody>
          <a:bodyPr wrap="none">
            <a:spAutoFit/>
          </a:bodyPr>
          <a:lstStyle/>
          <a:p>
            <a:pPr algn="ctr"/>
            <a:r>
              <a:rPr lang="en-US" sz="1600" dirty="0" smtClean="0">
                <a:solidFill>
                  <a:srgbClr val="1E90FF"/>
                </a:solidFill>
                <a:latin typeface="Fira Sans" pitchFamily="34" charset="0"/>
                <a:ea typeface="Fira Sans" pitchFamily="34" charset="0"/>
              </a:rPr>
              <a:t>Version 1</a:t>
            </a:r>
            <a:endParaRPr lang="en-US" sz="1600" dirty="0">
              <a:solidFill>
                <a:srgbClr val="1E90FF"/>
              </a:solidFill>
              <a:latin typeface="Fira Sans" pitchFamily="34" charset="0"/>
              <a:ea typeface="Fira Sans" pitchFamily="34" charset="0"/>
            </a:endParaRPr>
          </a:p>
        </p:txBody>
      </p:sp>
    </p:spTree>
    <p:extLst>
      <p:ext uri="{BB962C8B-B14F-4D97-AF65-F5344CB8AC3E}">
        <p14:creationId xmlns:p14="http://schemas.microsoft.com/office/powerpoint/2010/main" val="292942549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o 20"/>
          <p:cNvGrpSpPr/>
          <p:nvPr/>
        </p:nvGrpSpPr>
        <p:grpSpPr>
          <a:xfrm>
            <a:off x="259074" y="2261851"/>
            <a:ext cx="11681854" cy="1572657"/>
            <a:chOff x="259074" y="2261851"/>
            <a:chExt cx="11681854" cy="1572657"/>
          </a:xfrm>
          <a:blipFill dpi="0" rotWithShape="1">
            <a:blip r:embed="rId2"/>
            <a:srcRect/>
            <a:stretch>
              <a:fillRect/>
            </a:stretch>
          </a:blipFill>
        </p:grpSpPr>
        <p:pic>
          <p:nvPicPr>
            <p:cNvPr id="20" name="Imagen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74" y="2261851"/>
              <a:ext cx="2795836" cy="1572657"/>
            </a:xfrm>
            <a:prstGeom prst="rect">
              <a:avLst/>
            </a:prstGeom>
            <a:grpFill/>
            <a:ln>
              <a:solidFill>
                <a:srgbClr val="39404F"/>
              </a:solidFill>
            </a:ln>
          </p:spPr>
        </p:pic>
        <p:pic>
          <p:nvPicPr>
            <p:cNvPr id="24" name="Imagen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1080" y="2261851"/>
              <a:ext cx="2795836" cy="1572657"/>
            </a:xfrm>
            <a:prstGeom prst="rect">
              <a:avLst/>
            </a:prstGeom>
            <a:grpFill/>
            <a:ln>
              <a:solidFill>
                <a:srgbClr val="39404F"/>
              </a:solidFill>
            </a:ln>
          </p:spPr>
        </p:pic>
        <p:pic>
          <p:nvPicPr>
            <p:cNvPr id="25" name="Imagen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3086" y="2261851"/>
              <a:ext cx="2795836" cy="1572657"/>
            </a:xfrm>
            <a:prstGeom prst="rect">
              <a:avLst/>
            </a:prstGeom>
            <a:grpFill/>
          </p:spPr>
        </p:pic>
        <p:pic>
          <p:nvPicPr>
            <p:cNvPr id="26" name="Imagen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45092" y="2261851"/>
              <a:ext cx="2795836" cy="1572657"/>
            </a:xfrm>
            <a:prstGeom prst="rect">
              <a:avLst/>
            </a:prstGeom>
            <a:grpFill/>
          </p:spPr>
        </p:pic>
      </p:grpSp>
      <p:sp>
        <p:nvSpPr>
          <p:cNvPr id="33" name="Rectángulo 32"/>
          <p:cNvSpPr/>
          <p:nvPr/>
        </p:nvSpPr>
        <p:spPr>
          <a:xfrm>
            <a:off x="229597" y="4029834"/>
            <a:ext cx="2698682" cy="346249"/>
          </a:xfrm>
          <a:prstGeom prst="rect">
            <a:avLst/>
          </a:prstGeom>
        </p:spPr>
        <p:txBody>
          <a:bodyPr wrap="square">
            <a:spAutoFit/>
          </a:bodyPr>
          <a:lstStyle/>
          <a:p>
            <a:pPr algn="ctr">
              <a:lnSpc>
                <a:spcPct val="150000"/>
              </a:lnSpc>
            </a:pPr>
            <a:r>
              <a:rPr lang="es-ES_tradnl" sz="1100" b="1" dirty="0" err="1" smtClean="0">
                <a:solidFill>
                  <a:schemeClr val="tx1">
                    <a:lumMod val="65000"/>
                    <a:lumOff val="35000"/>
                  </a:schemeClr>
                </a:solidFill>
                <a:latin typeface="Raleway" panose="020B0503030101060003" pitchFamily="34" charset="0"/>
              </a:rPr>
              <a:t>Version</a:t>
            </a:r>
            <a:r>
              <a:rPr lang="es-ES_tradnl" sz="1100" b="1" dirty="0" smtClean="0">
                <a:solidFill>
                  <a:schemeClr val="tx1">
                    <a:lumMod val="65000"/>
                    <a:lumOff val="35000"/>
                  </a:schemeClr>
                </a:solidFill>
                <a:latin typeface="Raleway" panose="020B0503030101060003" pitchFamily="34" charset="0"/>
              </a:rPr>
              <a:t> 1 – Color </a:t>
            </a:r>
            <a:r>
              <a:rPr lang="es-ES_tradnl" sz="1100" b="1" dirty="0" err="1" smtClean="0">
                <a:solidFill>
                  <a:schemeClr val="tx1">
                    <a:lumMod val="65000"/>
                    <a:lumOff val="35000"/>
                  </a:schemeClr>
                </a:solidFill>
                <a:latin typeface="Raleway" panose="020B0503030101060003" pitchFamily="34" charset="0"/>
              </a:rPr>
              <a:t>on</a:t>
            </a:r>
            <a:r>
              <a:rPr lang="es-ES_tradnl" sz="1100" b="1" dirty="0" smtClean="0">
                <a:solidFill>
                  <a:schemeClr val="tx1">
                    <a:lumMod val="65000"/>
                    <a:lumOff val="35000"/>
                  </a:schemeClr>
                </a:solidFill>
                <a:latin typeface="Raleway" panose="020B0503030101060003" pitchFamily="34" charset="0"/>
              </a:rPr>
              <a:t> Light</a:t>
            </a:r>
            <a:endParaRPr lang="es-ES_tradnl" sz="1100" dirty="0" smtClean="0">
              <a:solidFill>
                <a:schemeClr val="tx1">
                  <a:lumMod val="65000"/>
                  <a:lumOff val="35000"/>
                </a:schemeClr>
              </a:solidFill>
              <a:latin typeface="Raleway" panose="020B0503030101060003" pitchFamily="34" charset="0"/>
            </a:endParaRPr>
          </a:p>
        </p:txBody>
      </p:sp>
      <p:sp>
        <p:nvSpPr>
          <p:cNvPr id="35" name="Rectángulo 34"/>
          <p:cNvSpPr/>
          <p:nvPr/>
        </p:nvSpPr>
        <p:spPr>
          <a:xfrm>
            <a:off x="3157876" y="4029834"/>
            <a:ext cx="2698682" cy="346249"/>
          </a:xfrm>
          <a:prstGeom prst="rect">
            <a:avLst/>
          </a:prstGeom>
        </p:spPr>
        <p:txBody>
          <a:bodyPr wrap="square">
            <a:spAutoFit/>
          </a:bodyPr>
          <a:lstStyle/>
          <a:p>
            <a:pPr algn="ctr">
              <a:lnSpc>
                <a:spcPct val="150000"/>
              </a:lnSpc>
            </a:pPr>
            <a:r>
              <a:rPr lang="es-ES_tradnl" sz="1100" b="1" dirty="0" err="1">
                <a:solidFill>
                  <a:schemeClr val="tx1">
                    <a:lumMod val="65000"/>
                    <a:lumOff val="35000"/>
                  </a:schemeClr>
                </a:solidFill>
                <a:latin typeface="Raleway" panose="020B0503030101060003" pitchFamily="34" charset="0"/>
              </a:rPr>
              <a:t>Version</a:t>
            </a:r>
            <a:r>
              <a:rPr lang="es-ES_tradnl" sz="1100" b="1" dirty="0">
                <a:solidFill>
                  <a:schemeClr val="tx1">
                    <a:lumMod val="65000"/>
                    <a:lumOff val="35000"/>
                  </a:schemeClr>
                </a:solidFill>
                <a:latin typeface="Raleway" panose="020B0503030101060003" pitchFamily="34" charset="0"/>
              </a:rPr>
              <a:t> 1 </a:t>
            </a:r>
            <a:r>
              <a:rPr lang="es-ES_tradnl" sz="1100" b="1" dirty="0" smtClean="0">
                <a:solidFill>
                  <a:schemeClr val="tx1">
                    <a:lumMod val="65000"/>
                    <a:lumOff val="35000"/>
                  </a:schemeClr>
                </a:solidFill>
                <a:latin typeface="Raleway" panose="020B0503030101060003" pitchFamily="34" charset="0"/>
              </a:rPr>
              <a:t>– </a:t>
            </a:r>
            <a:r>
              <a:rPr lang="es-ES_tradnl" sz="1100" b="1" dirty="0" err="1" smtClean="0">
                <a:solidFill>
                  <a:schemeClr val="tx1">
                    <a:lumMod val="65000"/>
                    <a:lumOff val="35000"/>
                  </a:schemeClr>
                </a:solidFill>
                <a:latin typeface="Raleway" panose="020B0503030101060003" pitchFamily="34" charset="0"/>
              </a:rPr>
              <a:t>Grayscale</a:t>
            </a:r>
            <a:r>
              <a:rPr lang="es-ES_tradnl" sz="1100" b="1" dirty="0" smtClean="0">
                <a:solidFill>
                  <a:schemeClr val="tx1">
                    <a:lumMod val="65000"/>
                    <a:lumOff val="35000"/>
                  </a:schemeClr>
                </a:solidFill>
                <a:latin typeface="Raleway" panose="020B0503030101060003" pitchFamily="34" charset="0"/>
              </a:rPr>
              <a:t> </a:t>
            </a:r>
            <a:r>
              <a:rPr lang="es-ES_tradnl" sz="1100" b="1" dirty="0" err="1" smtClean="0">
                <a:solidFill>
                  <a:schemeClr val="tx1">
                    <a:lumMod val="65000"/>
                    <a:lumOff val="35000"/>
                  </a:schemeClr>
                </a:solidFill>
                <a:latin typeface="Raleway" panose="020B0503030101060003" pitchFamily="34" charset="0"/>
              </a:rPr>
              <a:t>on</a:t>
            </a:r>
            <a:r>
              <a:rPr lang="es-ES_tradnl" sz="1100" b="1" dirty="0" smtClean="0">
                <a:solidFill>
                  <a:schemeClr val="tx1">
                    <a:lumMod val="65000"/>
                    <a:lumOff val="35000"/>
                  </a:schemeClr>
                </a:solidFill>
                <a:latin typeface="Raleway" panose="020B0503030101060003" pitchFamily="34" charset="0"/>
              </a:rPr>
              <a:t> Light</a:t>
            </a:r>
            <a:endParaRPr lang="es-ES_tradnl" sz="1100" dirty="0">
              <a:solidFill>
                <a:schemeClr val="tx1">
                  <a:lumMod val="65000"/>
                  <a:lumOff val="35000"/>
                </a:schemeClr>
              </a:solidFill>
              <a:latin typeface="Raleway" panose="020B0503030101060003" pitchFamily="34" charset="0"/>
            </a:endParaRPr>
          </a:p>
        </p:txBody>
      </p:sp>
      <p:sp>
        <p:nvSpPr>
          <p:cNvPr id="37" name="Rectángulo 36"/>
          <p:cNvSpPr/>
          <p:nvPr/>
        </p:nvSpPr>
        <p:spPr>
          <a:xfrm>
            <a:off x="6086155" y="4029834"/>
            <a:ext cx="2698682" cy="316497"/>
          </a:xfrm>
          <a:prstGeom prst="rect">
            <a:avLst/>
          </a:prstGeom>
        </p:spPr>
        <p:txBody>
          <a:bodyPr wrap="square">
            <a:spAutoFit/>
          </a:bodyPr>
          <a:lstStyle/>
          <a:p>
            <a:pPr algn="ctr">
              <a:lnSpc>
                <a:spcPct val="150000"/>
              </a:lnSpc>
            </a:pPr>
            <a:r>
              <a:rPr lang="es-ES_tradnl" sz="1100" b="1" dirty="0" err="1">
                <a:solidFill>
                  <a:schemeClr val="tx1">
                    <a:lumMod val="65000"/>
                    <a:lumOff val="35000"/>
                  </a:schemeClr>
                </a:solidFill>
                <a:latin typeface="Raleway" panose="020B0503030101060003" pitchFamily="34" charset="0"/>
              </a:rPr>
              <a:t>Version</a:t>
            </a:r>
            <a:r>
              <a:rPr lang="es-ES_tradnl" sz="1100" b="1" dirty="0">
                <a:solidFill>
                  <a:schemeClr val="tx1">
                    <a:lumMod val="65000"/>
                    <a:lumOff val="35000"/>
                  </a:schemeClr>
                </a:solidFill>
                <a:latin typeface="Raleway" panose="020B0503030101060003" pitchFamily="34" charset="0"/>
              </a:rPr>
              <a:t> 1 – Color </a:t>
            </a:r>
            <a:r>
              <a:rPr lang="es-ES_tradnl" sz="1100" b="1" dirty="0" err="1">
                <a:solidFill>
                  <a:schemeClr val="tx1">
                    <a:lumMod val="65000"/>
                    <a:lumOff val="35000"/>
                  </a:schemeClr>
                </a:solidFill>
                <a:latin typeface="Raleway" panose="020B0503030101060003" pitchFamily="34" charset="0"/>
              </a:rPr>
              <a:t>on</a:t>
            </a:r>
            <a:r>
              <a:rPr lang="es-ES_tradnl" sz="1100" b="1" dirty="0">
                <a:solidFill>
                  <a:schemeClr val="tx1">
                    <a:lumMod val="65000"/>
                    <a:lumOff val="35000"/>
                  </a:schemeClr>
                </a:solidFill>
                <a:latin typeface="Raleway" panose="020B0503030101060003" pitchFamily="34" charset="0"/>
              </a:rPr>
              <a:t> </a:t>
            </a:r>
            <a:r>
              <a:rPr lang="es-ES_tradnl" sz="1100" b="1" dirty="0" err="1" smtClean="0">
                <a:solidFill>
                  <a:schemeClr val="tx1">
                    <a:lumMod val="65000"/>
                    <a:lumOff val="35000"/>
                  </a:schemeClr>
                </a:solidFill>
                <a:latin typeface="Raleway" panose="020B0503030101060003" pitchFamily="34" charset="0"/>
              </a:rPr>
              <a:t>Dark</a:t>
            </a:r>
            <a:endParaRPr lang="es-ES_tradnl" sz="1100" dirty="0">
              <a:solidFill>
                <a:schemeClr val="tx1">
                  <a:lumMod val="65000"/>
                  <a:lumOff val="35000"/>
                </a:schemeClr>
              </a:solidFill>
              <a:latin typeface="Raleway" panose="020B0503030101060003" pitchFamily="34" charset="0"/>
            </a:endParaRPr>
          </a:p>
        </p:txBody>
      </p:sp>
      <p:sp>
        <p:nvSpPr>
          <p:cNvPr id="39" name="Rectángulo 38"/>
          <p:cNvSpPr/>
          <p:nvPr/>
        </p:nvSpPr>
        <p:spPr>
          <a:xfrm>
            <a:off x="9139077" y="4029834"/>
            <a:ext cx="2698682" cy="346249"/>
          </a:xfrm>
          <a:prstGeom prst="rect">
            <a:avLst/>
          </a:prstGeom>
        </p:spPr>
        <p:txBody>
          <a:bodyPr wrap="square">
            <a:spAutoFit/>
          </a:bodyPr>
          <a:lstStyle/>
          <a:p>
            <a:pPr algn="ctr">
              <a:lnSpc>
                <a:spcPct val="150000"/>
              </a:lnSpc>
            </a:pPr>
            <a:r>
              <a:rPr lang="es-ES_tradnl" sz="1100" b="1" dirty="0" err="1">
                <a:solidFill>
                  <a:schemeClr val="tx1">
                    <a:lumMod val="65000"/>
                    <a:lumOff val="35000"/>
                  </a:schemeClr>
                </a:solidFill>
                <a:latin typeface="Raleway" panose="020B0503030101060003" pitchFamily="34" charset="0"/>
              </a:rPr>
              <a:t>Version</a:t>
            </a:r>
            <a:r>
              <a:rPr lang="es-ES_tradnl" sz="1100" b="1" dirty="0">
                <a:solidFill>
                  <a:schemeClr val="tx1">
                    <a:lumMod val="65000"/>
                    <a:lumOff val="35000"/>
                  </a:schemeClr>
                </a:solidFill>
                <a:latin typeface="Raleway" panose="020B0503030101060003" pitchFamily="34" charset="0"/>
              </a:rPr>
              <a:t> 1 – </a:t>
            </a:r>
            <a:r>
              <a:rPr lang="es-ES_tradnl" sz="1100" b="1" dirty="0" err="1">
                <a:solidFill>
                  <a:schemeClr val="tx1">
                    <a:lumMod val="65000"/>
                    <a:lumOff val="35000"/>
                  </a:schemeClr>
                </a:solidFill>
                <a:latin typeface="Raleway" panose="020B0503030101060003" pitchFamily="34" charset="0"/>
              </a:rPr>
              <a:t>Grayscale</a:t>
            </a:r>
            <a:r>
              <a:rPr lang="es-ES_tradnl" sz="1100" b="1" dirty="0">
                <a:solidFill>
                  <a:schemeClr val="tx1">
                    <a:lumMod val="65000"/>
                    <a:lumOff val="35000"/>
                  </a:schemeClr>
                </a:solidFill>
                <a:latin typeface="Raleway" panose="020B0503030101060003" pitchFamily="34" charset="0"/>
              </a:rPr>
              <a:t> </a:t>
            </a:r>
            <a:r>
              <a:rPr lang="es-ES_tradnl" sz="1100" b="1" dirty="0" err="1">
                <a:solidFill>
                  <a:schemeClr val="tx1">
                    <a:lumMod val="65000"/>
                    <a:lumOff val="35000"/>
                  </a:schemeClr>
                </a:solidFill>
                <a:latin typeface="Raleway" panose="020B0503030101060003" pitchFamily="34" charset="0"/>
              </a:rPr>
              <a:t>on</a:t>
            </a:r>
            <a:r>
              <a:rPr lang="es-ES_tradnl" sz="1100" b="1" dirty="0">
                <a:solidFill>
                  <a:schemeClr val="tx1">
                    <a:lumMod val="65000"/>
                    <a:lumOff val="35000"/>
                  </a:schemeClr>
                </a:solidFill>
                <a:latin typeface="Raleway" panose="020B0503030101060003" pitchFamily="34" charset="0"/>
              </a:rPr>
              <a:t> </a:t>
            </a:r>
            <a:r>
              <a:rPr lang="es-ES_tradnl" sz="1100" b="1" dirty="0" err="1" smtClean="0">
                <a:solidFill>
                  <a:schemeClr val="tx1">
                    <a:lumMod val="65000"/>
                    <a:lumOff val="35000"/>
                  </a:schemeClr>
                </a:solidFill>
                <a:latin typeface="Raleway" panose="020B0503030101060003" pitchFamily="34" charset="0"/>
              </a:rPr>
              <a:t>Dark</a:t>
            </a:r>
            <a:endParaRPr lang="es-ES_tradnl" sz="1100" dirty="0">
              <a:solidFill>
                <a:schemeClr val="tx1">
                  <a:lumMod val="65000"/>
                  <a:lumOff val="35000"/>
                </a:schemeClr>
              </a:solidFill>
              <a:latin typeface="Raleway" panose="020B0503030101060003" pitchFamily="34" charset="0"/>
            </a:endParaRPr>
          </a:p>
        </p:txBody>
      </p:sp>
      <p:sp>
        <p:nvSpPr>
          <p:cNvPr id="41" name="Rectángulo 20"/>
          <p:cNvSpPr/>
          <p:nvPr/>
        </p:nvSpPr>
        <p:spPr>
          <a:xfrm>
            <a:off x="609601" y="4688943"/>
            <a:ext cx="10972800" cy="600164"/>
          </a:xfrm>
          <a:prstGeom prst="rect">
            <a:avLst/>
          </a:prstGeom>
        </p:spPr>
        <p:txBody>
          <a:bodyPr wrap="square">
            <a:spAutoFit/>
          </a:bodyPr>
          <a:lstStyle/>
          <a:p>
            <a:pPr algn="just">
              <a:lnSpc>
                <a:spcPct val="150000"/>
              </a:lnSpc>
            </a:pPr>
            <a:r>
              <a:rPr lang="en-US" sz="1100" dirty="0" smtClean="0">
                <a:solidFill>
                  <a:schemeClr val="tx1">
                    <a:lumMod val="50000"/>
                    <a:lumOff val="50000"/>
                  </a:schemeClr>
                </a:solidFill>
                <a:latin typeface="Raleway" panose="020B0503030101060003" pitchFamily="34" charset="0"/>
              </a:rPr>
              <a:t>This logo iteration does a great job of encompassing the definition of EXTANT. The use of negative space to create the up arrow above the horizon line is metaphoric for company goals and ambitions, while literally portraying ‘above and beyond’. This logo feels balanced and creates a sense of motion.</a:t>
            </a:r>
          </a:p>
        </p:txBody>
      </p:sp>
      <p:pic>
        <p:nvPicPr>
          <p:cNvPr id="42" name="Picture 3" descr="M:\Marketing\_NEW LOGO\XTANT_1_ICO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95942" y="0"/>
            <a:ext cx="988458" cy="988458"/>
          </a:xfrm>
          <a:prstGeom prst="rect">
            <a:avLst/>
          </a:prstGeom>
          <a:noFill/>
          <a:extLst>
            <a:ext uri="{909E8E84-426E-40DD-AFC4-6F175D3DCCD1}">
              <a14:hiddenFill xmlns:a14="http://schemas.microsoft.com/office/drawing/2010/main">
                <a:solidFill>
                  <a:srgbClr val="FFFFFF"/>
                </a:solidFill>
              </a14:hiddenFill>
            </a:ext>
          </a:extLst>
        </p:spPr>
      </p:pic>
      <p:sp>
        <p:nvSpPr>
          <p:cNvPr id="43" name="CuadroTexto 3"/>
          <p:cNvSpPr txBox="1"/>
          <p:nvPr/>
        </p:nvSpPr>
        <p:spPr>
          <a:xfrm>
            <a:off x="5393732" y="877139"/>
            <a:ext cx="1404552" cy="523220"/>
          </a:xfrm>
          <a:prstGeom prst="rect">
            <a:avLst/>
          </a:prstGeom>
          <a:noFill/>
        </p:spPr>
        <p:txBody>
          <a:bodyPr wrap="none" rtlCol="0">
            <a:spAutoFit/>
          </a:bodyPr>
          <a:lstStyle/>
          <a:p>
            <a:pPr algn="ctr"/>
            <a:r>
              <a:rPr lang="es-ES" sz="2800" dirty="0" smtClean="0">
                <a:solidFill>
                  <a:srgbClr val="39404F"/>
                </a:solidFill>
                <a:latin typeface="Raleway" panose="020B0503030101060003" pitchFamily="34" charset="0"/>
              </a:rPr>
              <a:t>LOGOS</a:t>
            </a:r>
            <a:endParaRPr lang="es-VE" sz="2800" dirty="0">
              <a:solidFill>
                <a:srgbClr val="39404F"/>
              </a:solidFill>
              <a:latin typeface="Raleway" panose="020B0503030101060003" pitchFamily="34" charset="0"/>
            </a:endParaRPr>
          </a:p>
        </p:txBody>
      </p:sp>
      <p:sp>
        <p:nvSpPr>
          <p:cNvPr id="44" name="Rectángulo 14"/>
          <p:cNvSpPr/>
          <p:nvPr/>
        </p:nvSpPr>
        <p:spPr>
          <a:xfrm>
            <a:off x="5591001" y="1394384"/>
            <a:ext cx="1018036" cy="338554"/>
          </a:xfrm>
          <a:prstGeom prst="rect">
            <a:avLst/>
          </a:prstGeom>
        </p:spPr>
        <p:txBody>
          <a:bodyPr wrap="none">
            <a:spAutoFit/>
          </a:bodyPr>
          <a:lstStyle/>
          <a:p>
            <a:pPr algn="ctr"/>
            <a:r>
              <a:rPr lang="en-US" sz="1600" dirty="0" smtClean="0">
                <a:solidFill>
                  <a:srgbClr val="1E90FF"/>
                </a:solidFill>
                <a:latin typeface="Fira Sans" pitchFamily="34" charset="0"/>
                <a:ea typeface="Fira Sans" pitchFamily="34" charset="0"/>
              </a:rPr>
              <a:t>Version 1</a:t>
            </a:r>
            <a:endParaRPr lang="en-US" sz="1600" dirty="0">
              <a:solidFill>
                <a:srgbClr val="1E90FF"/>
              </a:solidFill>
              <a:latin typeface="Fira Sans" pitchFamily="34" charset="0"/>
              <a:ea typeface="Fira Sans" pitchFamily="34" charset="0"/>
            </a:endParaRPr>
          </a:p>
        </p:txBody>
      </p:sp>
    </p:spTree>
    <p:extLst>
      <p:ext uri="{BB962C8B-B14F-4D97-AF65-F5344CB8AC3E}">
        <p14:creationId xmlns:p14="http://schemas.microsoft.com/office/powerpoint/2010/main" val="195657161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1000"/>
                                        <p:tgtEl>
                                          <p:spTgt spid="39"/>
                                        </p:tgtEl>
                                      </p:cBhvr>
                                    </p:animEffect>
                                    <p:anim calcmode="lin" valueType="num">
                                      <p:cBhvr>
                                        <p:cTn id="28" dur="1000" fill="hold"/>
                                        <p:tgtEl>
                                          <p:spTgt spid="39"/>
                                        </p:tgtEl>
                                        <p:attrNameLst>
                                          <p:attrName>ppt_x</p:attrName>
                                        </p:attrNameLst>
                                      </p:cBhvr>
                                      <p:tavLst>
                                        <p:tav tm="0">
                                          <p:val>
                                            <p:strVal val="#ppt_x"/>
                                          </p:val>
                                        </p:tav>
                                        <p:tav tm="100000">
                                          <p:val>
                                            <p:strVal val="#ppt_x"/>
                                          </p:val>
                                        </p:tav>
                                      </p:tavLst>
                                    </p:anim>
                                    <p:anim calcmode="lin" valueType="num">
                                      <p:cBhvr>
                                        <p:cTn id="29" dur="1000" fill="hold"/>
                                        <p:tgtEl>
                                          <p:spTgt spid="39"/>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37" grpId="0"/>
      <p:bldP spid="39"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4463" y="0"/>
            <a:ext cx="1266092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51781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90973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E90FF"/>
        </a:solidFill>
        <a:effectLst/>
      </p:bgPr>
    </p:bg>
    <p:spTree>
      <p:nvGrpSpPr>
        <p:cNvPr id="1" name=""/>
        <p:cNvGrpSpPr/>
        <p:nvPr/>
      </p:nvGrpSpPr>
      <p:grpSpPr>
        <a:xfrm>
          <a:off x="0" y="0"/>
          <a:ext cx="0" cy="0"/>
          <a:chOff x="0" y="0"/>
          <a:chExt cx="0" cy="0"/>
        </a:xfrm>
      </p:grpSpPr>
      <p:grpSp>
        <p:nvGrpSpPr>
          <p:cNvPr id="2" name="Grupo 1"/>
          <p:cNvGrpSpPr/>
          <p:nvPr/>
        </p:nvGrpSpPr>
        <p:grpSpPr>
          <a:xfrm>
            <a:off x="4142014" y="3247543"/>
            <a:ext cx="3916139" cy="0"/>
            <a:chOff x="4142011" y="3263607"/>
            <a:chExt cx="3916139" cy="0"/>
          </a:xfrm>
        </p:grpSpPr>
        <p:cxnSp>
          <p:nvCxnSpPr>
            <p:cNvPr id="3" name="Conector recto 2"/>
            <p:cNvCxnSpPr/>
            <p:nvPr/>
          </p:nvCxnSpPr>
          <p:spPr>
            <a:xfrm>
              <a:off x="7308100" y="3263607"/>
              <a:ext cx="750050" cy="0"/>
            </a:xfrm>
            <a:prstGeom prst="line">
              <a:avLst/>
            </a:prstGeom>
            <a:ln>
              <a:solidFill>
                <a:schemeClr val="bg1">
                  <a:lumMod val="9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 name="Conector recto 3"/>
            <p:cNvCxnSpPr/>
            <p:nvPr/>
          </p:nvCxnSpPr>
          <p:spPr>
            <a:xfrm>
              <a:off x="4142011" y="3263607"/>
              <a:ext cx="750050" cy="0"/>
            </a:xfrm>
            <a:prstGeom prst="line">
              <a:avLst/>
            </a:prstGeom>
            <a:ln>
              <a:solidFill>
                <a:schemeClr val="bg1">
                  <a:lumMod val="95000"/>
                  <a:alpha val="30000"/>
                </a:schemeClr>
              </a:solidFill>
            </a:ln>
          </p:spPr>
          <p:style>
            <a:lnRef idx="1">
              <a:schemeClr val="accent1"/>
            </a:lnRef>
            <a:fillRef idx="0">
              <a:schemeClr val="accent1"/>
            </a:fillRef>
            <a:effectRef idx="0">
              <a:schemeClr val="accent1"/>
            </a:effectRef>
            <a:fontRef idx="minor">
              <a:schemeClr val="tx1"/>
            </a:fontRef>
          </p:style>
        </p:cxnSp>
      </p:grpSp>
      <p:sp>
        <p:nvSpPr>
          <p:cNvPr id="5" name="CuadroTexto 4"/>
          <p:cNvSpPr txBox="1"/>
          <p:nvPr/>
        </p:nvSpPr>
        <p:spPr>
          <a:xfrm>
            <a:off x="4850315" y="2695050"/>
            <a:ext cx="2491388" cy="916726"/>
          </a:xfrm>
          <a:prstGeom prst="rect">
            <a:avLst/>
          </a:prstGeom>
          <a:noFill/>
        </p:spPr>
        <p:txBody>
          <a:bodyPr wrap="none" rtlCol="0">
            <a:spAutoFit/>
          </a:bodyPr>
          <a:lstStyle/>
          <a:p>
            <a:pPr algn="ctr">
              <a:lnSpc>
                <a:spcPct val="150000"/>
              </a:lnSpc>
            </a:pPr>
            <a:r>
              <a:rPr lang="es-ES" sz="4000" dirty="0" smtClean="0">
                <a:solidFill>
                  <a:schemeClr val="bg1">
                    <a:lumMod val="95000"/>
                  </a:schemeClr>
                </a:solidFill>
                <a:latin typeface="Generica" panose="02000500000000000000" pitchFamily="2" charset="0"/>
                <a:cs typeface="Raavi" panose="020B0502040204020203" pitchFamily="34" charset="0"/>
              </a:rPr>
              <a:t>VERSION 2</a:t>
            </a:r>
            <a:endParaRPr lang="es-VE" sz="4000" dirty="0">
              <a:solidFill>
                <a:schemeClr val="bg1">
                  <a:lumMod val="95000"/>
                </a:schemeClr>
              </a:solidFill>
              <a:latin typeface="Generica" panose="02000500000000000000" pitchFamily="2" charset="0"/>
              <a:cs typeface="Raavi" panose="020B0502040204020203" pitchFamily="34" charset="0"/>
            </a:endParaRPr>
          </a:p>
        </p:txBody>
      </p:sp>
      <p:grpSp>
        <p:nvGrpSpPr>
          <p:cNvPr id="14" name="Grupo 13"/>
          <p:cNvGrpSpPr/>
          <p:nvPr/>
        </p:nvGrpSpPr>
        <p:grpSpPr>
          <a:xfrm>
            <a:off x="5558442" y="3711549"/>
            <a:ext cx="1075116" cy="173946"/>
            <a:chOff x="5558442" y="3711549"/>
            <a:chExt cx="1075116" cy="173946"/>
          </a:xfrm>
        </p:grpSpPr>
        <p:grpSp>
          <p:nvGrpSpPr>
            <p:cNvPr id="6" name="Grupo 5"/>
            <p:cNvGrpSpPr/>
            <p:nvPr/>
          </p:nvGrpSpPr>
          <p:grpSpPr>
            <a:xfrm>
              <a:off x="5558442" y="3711549"/>
              <a:ext cx="1075116" cy="173946"/>
              <a:chOff x="5194300" y="5028670"/>
              <a:chExt cx="1075116" cy="173946"/>
            </a:xfrm>
            <a:noFill/>
          </p:grpSpPr>
          <p:sp>
            <p:nvSpPr>
              <p:cNvPr id="7" name="Elipse 6"/>
              <p:cNvSpPr/>
              <p:nvPr/>
            </p:nvSpPr>
            <p:spPr>
              <a:xfrm>
                <a:off x="5194300" y="5041900"/>
                <a:ext cx="160716" cy="160716"/>
              </a:xfrm>
              <a:prstGeom prst="ellipse">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0" name="Elipse 9"/>
              <p:cNvSpPr/>
              <p:nvPr/>
            </p:nvSpPr>
            <p:spPr>
              <a:xfrm>
                <a:off x="6108700" y="5028670"/>
                <a:ext cx="160716" cy="160716"/>
              </a:xfrm>
              <a:prstGeom prst="ellipse">
                <a:avLst/>
              </a:prstGeom>
              <a:solidFill>
                <a:schemeClr val="bg2"/>
              </a:solid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sp>
          <p:nvSpPr>
            <p:cNvPr id="11" name="Elipse 10"/>
            <p:cNvSpPr/>
            <p:nvPr/>
          </p:nvSpPr>
          <p:spPr>
            <a:xfrm>
              <a:off x="5863242" y="3724779"/>
              <a:ext cx="160716" cy="160716"/>
            </a:xfrm>
            <a:prstGeom prst="ellipse">
              <a:avLst/>
            </a:prstGeom>
            <a:solidFill>
              <a:schemeClr val="bg2"/>
            </a:solid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2" name="Elipse 10"/>
            <p:cNvSpPr/>
            <p:nvPr/>
          </p:nvSpPr>
          <p:spPr>
            <a:xfrm>
              <a:off x="6177567" y="3724779"/>
              <a:ext cx="160716" cy="160716"/>
            </a:xfrm>
            <a:prstGeom prst="ellipse">
              <a:avLst/>
            </a:prstGeom>
            <a:solidFill>
              <a:schemeClr val="bg2"/>
            </a:solid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spTree>
    <p:extLst>
      <p:ext uri="{BB962C8B-B14F-4D97-AF65-F5344CB8AC3E}">
        <p14:creationId xmlns:p14="http://schemas.microsoft.com/office/powerpoint/2010/main" val="2762791794"/>
      </p:ext>
    </p:extLst>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 descr="M:\Marketing\_NEW LOGO\XTANT_1_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5942" y="0"/>
            <a:ext cx="988458" cy="988458"/>
          </a:xfrm>
          <a:prstGeom prst="rect">
            <a:avLst/>
          </a:prstGeom>
          <a:noFill/>
          <a:extLst>
            <a:ext uri="{909E8E84-426E-40DD-AFC4-6F175D3DCCD1}">
              <a14:hiddenFill xmlns:a14="http://schemas.microsoft.com/office/drawing/2010/main">
                <a:solidFill>
                  <a:srgbClr val="FFFFFF"/>
                </a:solidFill>
              </a14:hiddenFill>
            </a:ext>
          </a:extLst>
        </p:spPr>
      </p:pic>
      <p:sp>
        <p:nvSpPr>
          <p:cNvPr id="43" name="CuadroTexto 3"/>
          <p:cNvSpPr txBox="1"/>
          <p:nvPr/>
        </p:nvSpPr>
        <p:spPr>
          <a:xfrm>
            <a:off x="5393732" y="877139"/>
            <a:ext cx="1404552" cy="523220"/>
          </a:xfrm>
          <a:prstGeom prst="rect">
            <a:avLst/>
          </a:prstGeom>
          <a:noFill/>
        </p:spPr>
        <p:txBody>
          <a:bodyPr wrap="none" rtlCol="0">
            <a:spAutoFit/>
          </a:bodyPr>
          <a:lstStyle/>
          <a:p>
            <a:pPr algn="ctr"/>
            <a:r>
              <a:rPr lang="es-ES" sz="2800" dirty="0" smtClean="0">
                <a:solidFill>
                  <a:srgbClr val="39404F"/>
                </a:solidFill>
                <a:latin typeface="Raleway" panose="020B0503030101060003" pitchFamily="34" charset="0"/>
              </a:rPr>
              <a:t>LOGOS</a:t>
            </a:r>
            <a:endParaRPr lang="es-VE" sz="2800" dirty="0">
              <a:solidFill>
                <a:srgbClr val="39404F"/>
              </a:solidFill>
              <a:latin typeface="Raleway" panose="020B0503030101060003" pitchFamily="34" charset="0"/>
            </a:endParaRPr>
          </a:p>
        </p:txBody>
      </p:sp>
      <p:sp>
        <p:nvSpPr>
          <p:cNvPr id="44" name="Rectángulo 14"/>
          <p:cNvSpPr/>
          <p:nvPr/>
        </p:nvSpPr>
        <p:spPr>
          <a:xfrm>
            <a:off x="5584589" y="1394384"/>
            <a:ext cx="1030860" cy="338554"/>
          </a:xfrm>
          <a:prstGeom prst="rect">
            <a:avLst/>
          </a:prstGeom>
        </p:spPr>
        <p:txBody>
          <a:bodyPr wrap="none">
            <a:spAutoFit/>
          </a:bodyPr>
          <a:lstStyle/>
          <a:p>
            <a:pPr algn="ctr"/>
            <a:r>
              <a:rPr lang="en-US" sz="1600" dirty="0" smtClean="0">
                <a:solidFill>
                  <a:srgbClr val="1E90FF"/>
                </a:solidFill>
                <a:latin typeface="Fira Sans" pitchFamily="34" charset="0"/>
                <a:ea typeface="Fira Sans" pitchFamily="34" charset="0"/>
              </a:rPr>
              <a:t>Version 2</a:t>
            </a:r>
            <a:endParaRPr lang="en-US" sz="1600" dirty="0">
              <a:solidFill>
                <a:srgbClr val="1E90FF"/>
              </a:solidFill>
              <a:latin typeface="Fira Sans" pitchFamily="34" charset="0"/>
              <a:ea typeface="Fira Sans" pitchFamily="34" charset="0"/>
            </a:endParaRPr>
          </a:p>
        </p:txBody>
      </p:sp>
    </p:spTree>
    <p:extLst>
      <p:ext uri="{BB962C8B-B14F-4D97-AF65-F5344CB8AC3E}">
        <p14:creationId xmlns:p14="http://schemas.microsoft.com/office/powerpoint/2010/main" val="354526006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o 20"/>
          <p:cNvGrpSpPr/>
          <p:nvPr/>
        </p:nvGrpSpPr>
        <p:grpSpPr>
          <a:xfrm>
            <a:off x="259075" y="2261851"/>
            <a:ext cx="11681852" cy="1572657"/>
            <a:chOff x="259075" y="2261851"/>
            <a:chExt cx="11681852" cy="1572657"/>
          </a:xfrm>
          <a:blipFill dpi="0" rotWithShape="1">
            <a:blip r:embed="rId2"/>
            <a:srcRect/>
            <a:stretch>
              <a:fillRect/>
            </a:stretch>
          </a:blipFill>
        </p:grpSpPr>
        <p:pic>
          <p:nvPicPr>
            <p:cNvPr id="20" name="Imagen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75" y="2261851"/>
              <a:ext cx="2795834" cy="1572657"/>
            </a:xfrm>
            <a:prstGeom prst="rect">
              <a:avLst/>
            </a:prstGeom>
            <a:grpFill/>
            <a:ln>
              <a:solidFill>
                <a:srgbClr val="39404F"/>
              </a:solidFill>
            </a:ln>
          </p:spPr>
        </p:pic>
        <p:pic>
          <p:nvPicPr>
            <p:cNvPr id="24" name="Imagen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1081" y="2261851"/>
              <a:ext cx="2795834" cy="1572657"/>
            </a:xfrm>
            <a:prstGeom prst="rect">
              <a:avLst/>
            </a:prstGeom>
            <a:grpFill/>
            <a:ln>
              <a:solidFill>
                <a:srgbClr val="39404F"/>
              </a:solidFill>
            </a:ln>
          </p:spPr>
        </p:pic>
        <p:pic>
          <p:nvPicPr>
            <p:cNvPr id="25" name="Imagen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3087" y="2261851"/>
              <a:ext cx="2795834" cy="1572657"/>
            </a:xfrm>
            <a:prstGeom prst="rect">
              <a:avLst/>
            </a:prstGeom>
            <a:grpFill/>
          </p:spPr>
        </p:pic>
        <p:pic>
          <p:nvPicPr>
            <p:cNvPr id="26" name="Imagen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45093" y="2261851"/>
              <a:ext cx="2795834" cy="1572657"/>
            </a:xfrm>
            <a:prstGeom prst="rect">
              <a:avLst/>
            </a:prstGeom>
            <a:grpFill/>
          </p:spPr>
        </p:pic>
      </p:grpSp>
      <p:sp>
        <p:nvSpPr>
          <p:cNvPr id="33" name="Rectángulo 32"/>
          <p:cNvSpPr/>
          <p:nvPr/>
        </p:nvSpPr>
        <p:spPr>
          <a:xfrm>
            <a:off x="229597" y="4029834"/>
            <a:ext cx="2698682" cy="346249"/>
          </a:xfrm>
          <a:prstGeom prst="rect">
            <a:avLst/>
          </a:prstGeom>
        </p:spPr>
        <p:txBody>
          <a:bodyPr wrap="square">
            <a:spAutoFit/>
          </a:bodyPr>
          <a:lstStyle/>
          <a:p>
            <a:pPr algn="ctr">
              <a:lnSpc>
                <a:spcPct val="150000"/>
              </a:lnSpc>
            </a:pPr>
            <a:r>
              <a:rPr lang="es-ES_tradnl" sz="1100" b="1" dirty="0" err="1" smtClean="0">
                <a:solidFill>
                  <a:schemeClr val="tx1">
                    <a:lumMod val="65000"/>
                    <a:lumOff val="35000"/>
                  </a:schemeClr>
                </a:solidFill>
                <a:latin typeface="Raleway" panose="020B0503030101060003" pitchFamily="34" charset="0"/>
              </a:rPr>
              <a:t>Version</a:t>
            </a:r>
            <a:r>
              <a:rPr lang="es-ES_tradnl" sz="1100" b="1" dirty="0" smtClean="0">
                <a:solidFill>
                  <a:schemeClr val="tx1">
                    <a:lumMod val="65000"/>
                    <a:lumOff val="35000"/>
                  </a:schemeClr>
                </a:solidFill>
                <a:latin typeface="Raleway" panose="020B0503030101060003" pitchFamily="34" charset="0"/>
              </a:rPr>
              <a:t> 2 – Color </a:t>
            </a:r>
            <a:r>
              <a:rPr lang="es-ES_tradnl" sz="1100" b="1" dirty="0" err="1" smtClean="0">
                <a:solidFill>
                  <a:schemeClr val="tx1">
                    <a:lumMod val="65000"/>
                    <a:lumOff val="35000"/>
                  </a:schemeClr>
                </a:solidFill>
                <a:latin typeface="Raleway" panose="020B0503030101060003" pitchFamily="34" charset="0"/>
              </a:rPr>
              <a:t>on</a:t>
            </a:r>
            <a:r>
              <a:rPr lang="es-ES_tradnl" sz="1100" b="1" dirty="0" smtClean="0">
                <a:solidFill>
                  <a:schemeClr val="tx1">
                    <a:lumMod val="65000"/>
                    <a:lumOff val="35000"/>
                  </a:schemeClr>
                </a:solidFill>
                <a:latin typeface="Raleway" panose="020B0503030101060003" pitchFamily="34" charset="0"/>
              </a:rPr>
              <a:t> Light</a:t>
            </a:r>
            <a:endParaRPr lang="es-ES_tradnl" sz="1100" dirty="0" smtClean="0">
              <a:solidFill>
                <a:schemeClr val="tx1">
                  <a:lumMod val="65000"/>
                  <a:lumOff val="35000"/>
                </a:schemeClr>
              </a:solidFill>
              <a:latin typeface="Raleway" panose="020B0503030101060003" pitchFamily="34" charset="0"/>
            </a:endParaRPr>
          </a:p>
        </p:txBody>
      </p:sp>
      <p:sp>
        <p:nvSpPr>
          <p:cNvPr id="35" name="Rectángulo 34"/>
          <p:cNvSpPr/>
          <p:nvPr/>
        </p:nvSpPr>
        <p:spPr>
          <a:xfrm>
            <a:off x="3157876" y="4029834"/>
            <a:ext cx="2698682" cy="346249"/>
          </a:xfrm>
          <a:prstGeom prst="rect">
            <a:avLst/>
          </a:prstGeom>
        </p:spPr>
        <p:txBody>
          <a:bodyPr wrap="square">
            <a:spAutoFit/>
          </a:bodyPr>
          <a:lstStyle/>
          <a:p>
            <a:pPr algn="ctr">
              <a:lnSpc>
                <a:spcPct val="150000"/>
              </a:lnSpc>
            </a:pPr>
            <a:r>
              <a:rPr lang="es-ES_tradnl" sz="1100" b="1" dirty="0" err="1">
                <a:solidFill>
                  <a:schemeClr val="tx1">
                    <a:lumMod val="65000"/>
                    <a:lumOff val="35000"/>
                  </a:schemeClr>
                </a:solidFill>
                <a:latin typeface="Raleway" panose="020B0503030101060003" pitchFamily="34" charset="0"/>
              </a:rPr>
              <a:t>Version</a:t>
            </a:r>
            <a:r>
              <a:rPr lang="es-ES_tradnl" sz="1100" b="1" dirty="0">
                <a:solidFill>
                  <a:schemeClr val="tx1">
                    <a:lumMod val="65000"/>
                    <a:lumOff val="35000"/>
                  </a:schemeClr>
                </a:solidFill>
                <a:latin typeface="Raleway" panose="020B0503030101060003" pitchFamily="34" charset="0"/>
              </a:rPr>
              <a:t> </a:t>
            </a:r>
            <a:r>
              <a:rPr lang="es-ES_tradnl" sz="1100" b="1" dirty="0" smtClean="0">
                <a:solidFill>
                  <a:schemeClr val="tx1">
                    <a:lumMod val="65000"/>
                    <a:lumOff val="35000"/>
                  </a:schemeClr>
                </a:solidFill>
                <a:latin typeface="Raleway" panose="020B0503030101060003" pitchFamily="34" charset="0"/>
              </a:rPr>
              <a:t>2 – </a:t>
            </a:r>
            <a:r>
              <a:rPr lang="es-ES_tradnl" sz="1100" b="1" dirty="0" err="1" smtClean="0">
                <a:solidFill>
                  <a:schemeClr val="tx1">
                    <a:lumMod val="65000"/>
                    <a:lumOff val="35000"/>
                  </a:schemeClr>
                </a:solidFill>
                <a:latin typeface="Raleway" panose="020B0503030101060003" pitchFamily="34" charset="0"/>
              </a:rPr>
              <a:t>Grayscale</a:t>
            </a:r>
            <a:r>
              <a:rPr lang="es-ES_tradnl" sz="1100" b="1" dirty="0" smtClean="0">
                <a:solidFill>
                  <a:schemeClr val="tx1">
                    <a:lumMod val="65000"/>
                    <a:lumOff val="35000"/>
                  </a:schemeClr>
                </a:solidFill>
                <a:latin typeface="Raleway" panose="020B0503030101060003" pitchFamily="34" charset="0"/>
              </a:rPr>
              <a:t> </a:t>
            </a:r>
            <a:r>
              <a:rPr lang="es-ES_tradnl" sz="1100" b="1" dirty="0" err="1" smtClean="0">
                <a:solidFill>
                  <a:schemeClr val="tx1">
                    <a:lumMod val="65000"/>
                    <a:lumOff val="35000"/>
                  </a:schemeClr>
                </a:solidFill>
                <a:latin typeface="Raleway" panose="020B0503030101060003" pitchFamily="34" charset="0"/>
              </a:rPr>
              <a:t>on</a:t>
            </a:r>
            <a:r>
              <a:rPr lang="es-ES_tradnl" sz="1100" b="1" dirty="0" smtClean="0">
                <a:solidFill>
                  <a:schemeClr val="tx1">
                    <a:lumMod val="65000"/>
                    <a:lumOff val="35000"/>
                  </a:schemeClr>
                </a:solidFill>
                <a:latin typeface="Raleway" panose="020B0503030101060003" pitchFamily="34" charset="0"/>
              </a:rPr>
              <a:t> Light</a:t>
            </a:r>
            <a:endParaRPr lang="es-ES_tradnl" sz="1100" dirty="0">
              <a:solidFill>
                <a:schemeClr val="tx1">
                  <a:lumMod val="65000"/>
                  <a:lumOff val="35000"/>
                </a:schemeClr>
              </a:solidFill>
              <a:latin typeface="Raleway" panose="020B0503030101060003" pitchFamily="34" charset="0"/>
            </a:endParaRPr>
          </a:p>
        </p:txBody>
      </p:sp>
      <p:sp>
        <p:nvSpPr>
          <p:cNvPr id="37" name="Rectángulo 36"/>
          <p:cNvSpPr/>
          <p:nvPr/>
        </p:nvSpPr>
        <p:spPr>
          <a:xfrm>
            <a:off x="6086155" y="4029834"/>
            <a:ext cx="2698682" cy="346249"/>
          </a:xfrm>
          <a:prstGeom prst="rect">
            <a:avLst/>
          </a:prstGeom>
        </p:spPr>
        <p:txBody>
          <a:bodyPr wrap="square">
            <a:spAutoFit/>
          </a:bodyPr>
          <a:lstStyle/>
          <a:p>
            <a:pPr algn="ctr">
              <a:lnSpc>
                <a:spcPct val="150000"/>
              </a:lnSpc>
            </a:pPr>
            <a:r>
              <a:rPr lang="es-ES_tradnl" sz="1100" b="1" dirty="0" err="1">
                <a:solidFill>
                  <a:schemeClr val="tx1">
                    <a:lumMod val="65000"/>
                    <a:lumOff val="35000"/>
                  </a:schemeClr>
                </a:solidFill>
                <a:latin typeface="Raleway" panose="020B0503030101060003" pitchFamily="34" charset="0"/>
              </a:rPr>
              <a:t>Version</a:t>
            </a:r>
            <a:r>
              <a:rPr lang="es-ES_tradnl" sz="1100" b="1" dirty="0">
                <a:solidFill>
                  <a:schemeClr val="tx1">
                    <a:lumMod val="65000"/>
                    <a:lumOff val="35000"/>
                  </a:schemeClr>
                </a:solidFill>
                <a:latin typeface="Raleway" panose="020B0503030101060003" pitchFamily="34" charset="0"/>
              </a:rPr>
              <a:t> </a:t>
            </a:r>
            <a:r>
              <a:rPr lang="es-ES_tradnl" sz="1100" b="1" dirty="0" smtClean="0">
                <a:solidFill>
                  <a:schemeClr val="tx1">
                    <a:lumMod val="65000"/>
                    <a:lumOff val="35000"/>
                  </a:schemeClr>
                </a:solidFill>
                <a:latin typeface="Raleway" panose="020B0503030101060003" pitchFamily="34" charset="0"/>
              </a:rPr>
              <a:t>2 </a:t>
            </a:r>
            <a:r>
              <a:rPr lang="es-ES_tradnl" sz="1100" b="1" dirty="0">
                <a:solidFill>
                  <a:schemeClr val="tx1">
                    <a:lumMod val="65000"/>
                    <a:lumOff val="35000"/>
                  </a:schemeClr>
                </a:solidFill>
                <a:latin typeface="Raleway" panose="020B0503030101060003" pitchFamily="34" charset="0"/>
              </a:rPr>
              <a:t>– Color </a:t>
            </a:r>
            <a:r>
              <a:rPr lang="es-ES_tradnl" sz="1100" b="1" dirty="0" err="1">
                <a:solidFill>
                  <a:schemeClr val="tx1">
                    <a:lumMod val="65000"/>
                    <a:lumOff val="35000"/>
                  </a:schemeClr>
                </a:solidFill>
                <a:latin typeface="Raleway" panose="020B0503030101060003" pitchFamily="34" charset="0"/>
              </a:rPr>
              <a:t>on</a:t>
            </a:r>
            <a:r>
              <a:rPr lang="es-ES_tradnl" sz="1100" b="1" dirty="0">
                <a:solidFill>
                  <a:schemeClr val="tx1">
                    <a:lumMod val="65000"/>
                    <a:lumOff val="35000"/>
                  </a:schemeClr>
                </a:solidFill>
                <a:latin typeface="Raleway" panose="020B0503030101060003" pitchFamily="34" charset="0"/>
              </a:rPr>
              <a:t> </a:t>
            </a:r>
            <a:r>
              <a:rPr lang="es-ES_tradnl" sz="1100" b="1" dirty="0" err="1" smtClean="0">
                <a:solidFill>
                  <a:schemeClr val="tx1">
                    <a:lumMod val="65000"/>
                    <a:lumOff val="35000"/>
                  </a:schemeClr>
                </a:solidFill>
                <a:latin typeface="Raleway" panose="020B0503030101060003" pitchFamily="34" charset="0"/>
              </a:rPr>
              <a:t>Dark</a:t>
            </a:r>
            <a:endParaRPr lang="es-ES_tradnl" sz="1100" dirty="0">
              <a:solidFill>
                <a:schemeClr val="tx1">
                  <a:lumMod val="65000"/>
                  <a:lumOff val="35000"/>
                </a:schemeClr>
              </a:solidFill>
              <a:latin typeface="Raleway" panose="020B0503030101060003" pitchFamily="34" charset="0"/>
            </a:endParaRPr>
          </a:p>
        </p:txBody>
      </p:sp>
      <p:sp>
        <p:nvSpPr>
          <p:cNvPr id="39" name="Rectángulo 38"/>
          <p:cNvSpPr/>
          <p:nvPr/>
        </p:nvSpPr>
        <p:spPr>
          <a:xfrm>
            <a:off x="9139077" y="4029834"/>
            <a:ext cx="2698682" cy="346249"/>
          </a:xfrm>
          <a:prstGeom prst="rect">
            <a:avLst/>
          </a:prstGeom>
        </p:spPr>
        <p:txBody>
          <a:bodyPr wrap="square">
            <a:spAutoFit/>
          </a:bodyPr>
          <a:lstStyle/>
          <a:p>
            <a:pPr algn="ctr">
              <a:lnSpc>
                <a:spcPct val="150000"/>
              </a:lnSpc>
            </a:pPr>
            <a:r>
              <a:rPr lang="es-ES_tradnl" sz="1100" b="1" dirty="0" err="1">
                <a:solidFill>
                  <a:schemeClr val="tx1">
                    <a:lumMod val="65000"/>
                    <a:lumOff val="35000"/>
                  </a:schemeClr>
                </a:solidFill>
                <a:latin typeface="Raleway" panose="020B0503030101060003" pitchFamily="34" charset="0"/>
              </a:rPr>
              <a:t>Version</a:t>
            </a:r>
            <a:r>
              <a:rPr lang="es-ES_tradnl" sz="1100" b="1" dirty="0">
                <a:solidFill>
                  <a:schemeClr val="tx1">
                    <a:lumMod val="65000"/>
                    <a:lumOff val="35000"/>
                  </a:schemeClr>
                </a:solidFill>
                <a:latin typeface="Raleway" panose="020B0503030101060003" pitchFamily="34" charset="0"/>
              </a:rPr>
              <a:t> </a:t>
            </a:r>
            <a:r>
              <a:rPr lang="es-ES_tradnl" sz="1100" b="1" dirty="0" smtClean="0">
                <a:solidFill>
                  <a:schemeClr val="tx1">
                    <a:lumMod val="65000"/>
                    <a:lumOff val="35000"/>
                  </a:schemeClr>
                </a:solidFill>
                <a:latin typeface="Raleway" panose="020B0503030101060003" pitchFamily="34" charset="0"/>
              </a:rPr>
              <a:t>2 </a:t>
            </a:r>
            <a:r>
              <a:rPr lang="es-ES_tradnl" sz="1100" b="1" dirty="0">
                <a:solidFill>
                  <a:schemeClr val="tx1">
                    <a:lumMod val="65000"/>
                    <a:lumOff val="35000"/>
                  </a:schemeClr>
                </a:solidFill>
                <a:latin typeface="Raleway" panose="020B0503030101060003" pitchFamily="34" charset="0"/>
              </a:rPr>
              <a:t>– </a:t>
            </a:r>
            <a:r>
              <a:rPr lang="es-ES_tradnl" sz="1100" b="1" dirty="0" err="1">
                <a:solidFill>
                  <a:schemeClr val="tx1">
                    <a:lumMod val="65000"/>
                    <a:lumOff val="35000"/>
                  </a:schemeClr>
                </a:solidFill>
                <a:latin typeface="Raleway" panose="020B0503030101060003" pitchFamily="34" charset="0"/>
              </a:rPr>
              <a:t>Grayscale</a:t>
            </a:r>
            <a:r>
              <a:rPr lang="es-ES_tradnl" sz="1100" b="1" dirty="0">
                <a:solidFill>
                  <a:schemeClr val="tx1">
                    <a:lumMod val="65000"/>
                    <a:lumOff val="35000"/>
                  </a:schemeClr>
                </a:solidFill>
                <a:latin typeface="Raleway" panose="020B0503030101060003" pitchFamily="34" charset="0"/>
              </a:rPr>
              <a:t> </a:t>
            </a:r>
            <a:r>
              <a:rPr lang="es-ES_tradnl" sz="1100" b="1" dirty="0" err="1">
                <a:solidFill>
                  <a:schemeClr val="tx1">
                    <a:lumMod val="65000"/>
                    <a:lumOff val="35000"/>
                  </a:schemeClr>
                </a:solidFill>
                <a:latin typeface="Raleway" panose="020B0503030101060003" pitchFamily="34" charset="0"/>
              </a:rPr>
              <a:t>on</a:t>
            </a:r>
            <a:r>
              <a:rPr lang="es-ES_tradnl" sz="1100" b="1" dirty="0">
                <a:solidFill>
                  <a:schemeClr val="tx1">
                    <a:lumMod val="65000"/>
                    <a:lumOff val="35000"/>
                  </a:schemeClr>
                </a:solidFill>
                <a:latin typeface="Raleway" panose="020B0503030101060003" pitchFamily="34" charset="0"/>
              </a:rPr>
              <a:t> </a:t>
            </a:r>
            <a:r>
              <a:rPr lang="es-ES_tradnl" sz="1100" b="1" dirty="0" err="1" smtClean="0">
                <a:solidFill>
                  <a:schemeClr val="tx1">
                    <a:lumMod val="65000"/>
                    <a:lumOff val="35000"/>
                  </a:schemeClr>
                </a:solidFill>
                <a:latin typeface="Raleway" panose="020B0503030101060003" pitchFamily="34" charset="0"/>
              </a:rPr>
              <a:t>Dark</a:t>
            </a:r>
            <a:endParaRPr lang="es-ES_tradnl" sz="1100" dirty="0">
              <a:solidFill>
                <a:schemeClr val="tx1">
                  <a:lumMod val="65000"/>
                  <a:lumOff val="35000"/>
                </a:schemeClr>
              </a:solidFill>
              <a:latin typeface="Raleway" panose="020B0503030101060003" pitchFamily="34" charset="0"/>
            </a:endParaRPr>
          </a:p>
        </p:txBody>
      </p:sp>
      <p:sp>
        <p:nvSpPr>
          <p:cNvPr id="41" name="Rectángulo 20"/>
          <p:cNvSpPr/>
          <p:nvPr/>
        </p:nvSpPr>
        <p:spPr>
          <a:xfrm>
            <a:off x="609601" y="4688943"/>
            <a:ext cx="10972800" cy="316497"/>
          </a:xfrm>
          <a:prstGeom prst="rect">
            <a:avLst/>
          </a:prstGeom>
        </p:spPr>
        <p:txBody>
          <a:bodyPr wrap="square">
            <a:spAutoFit/>
          </a:bodyPr>
          <a:lstStyle/>
          <a:p>
            <a:pPr algn="just">
              <a:lnSpc>
                <a:spcPct val="150000"/>
              </a:lnSpc>
            </a:pPr>
            <a:r>
              <a:rPr lang="en-US" sz="1100" dirty="0" smtClean="0">
                <a:solidFill>
                  <a:schemeClr val="tx1">
                    <a:lumMod val="50000"/>
                    <a:lumOff val="50000"/>
                  </a:schemeClr>
                </a:solidFill>
                <a:latin typeface="Raleway" panose="020B0503030101060003" pitchFamily="34" charset="0"/>
              </a:rPr>
              <a:t>This iteration shows forward progress and forward thinking. </a:t>
            </a:r>
            <a:r>
              <a:rPr lang="en-US" sz="1100" dirty="0">
                <a:solidFill>
                  <a:schemeClr val="tx1">
                    <a:lumMod val="50000"/>
                    <a:lumOff val="50000"/>
                  </a:schemeClr>
                </a:solidFill>
                <a:latin typeface="Raleway" panose="020B0503030101060003" pitchFamily="34" charset="0"/>
              </a:rPr>
              <a:t> </a:t>
            </a:r>
            <a:r>
              <a:rPr lang="en-US" sz="1100" dirty="0" smtClean="0">
                <a:solidFill>
                  <a:schemeClr val="tx1">
                    <a:lumMod val="50000"/>
                    <a:lumOff val="50000"/>
                  </a:schemeClr>
                </a:solidFill>
                <a:latin typeface="Raleway" panose="020B0503030101060003" pitchFamily="34" charset="0"/>
              </a:rPr>
              <a:t>The rectangular balance of this logo makes it very easy to reproduce across all media.</a:t>
            </a:r>
          </a:p>
        </p:txBody>
      </p:sp>
      <p:pic>
        <p:nvPicPr>
          <p:cNvPr id="42" name="Picture 3" descr="M:\Marketing\_NEW LOGO\XTANT_1_ICO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95942" y="0"/>
            <a:ext cx="988458" cy="988458"/>
          </a:xfrm>
          <a:prstGeom prst="rect">
            <a:avLst/>
          </a:prstGeom>
          <a:noFill/>
          <a:extLst>
            <a:ext uri="{909E8E84-426E-40DD-AFC4-6F175D3DCCD1}">
              <a14:hiddenFill xmlns:a14="http://schemas.microsoft.com/office/drawing/2010/main">
                <a:solidFill>
                  <a:srgbClr val="FFFFFF"/>
                </a:solidFill>
              </a14:hiddenFill>
            </a:ext>
          </a:extLst>
        </p:spPr>
      </p:pic>
      <p:sp>
        <p:nvSpPr>
          <p:cNvPr id="43" name="CuadroTexto 3"/>
          <p:cNvSpPr txBox="1"/>
          <p:nvPr/>
        </p:nvSpPr>
        <p:spPr>
          <a:xfrm>
            <a:off x="5393732" y="877139"/>
            <a:ext cx="1404552" cy="523220"/>
          </a:xfrm>
          <a:prstGeom prst="rect">
            <a:avLst/>
          </a:prstGeom>
          <a:noFill/>
        </p:spPr>
        <p:txBody>
          <a:bodyPr wrap="none" rtlCol="0">
            <a:spAutoFit/>
          </a:bodyPr>
          <a:lstStyle/>
          <a:p>
            <a:pPr algn="ctr"/>
            <a:r>
              <a:rPr lang="es-ES" sz="2800" dirty="0" smtClean="0">
                <a:solidFill>
                  <a:srgbClr val="39404F"/>
                </a:solidFill>
                <a:latin typeface="Raleway" panose="020B0503030101060003" pitchFamily="34" charset="0"/>
              </a:rPr>
              <a:t>LOGOS</a:t>
            </a:r>
            <a:endParaRPr lang="es-VE" sz="2800" dirty="0">
              <a:solidFill>
                <a:srgbClr val="39404F"/>
              </a:solidFill>
              <a:latin typeface="Raleway" panose="020B0503030101060003" pitchFamily="34" charset="0"/>
            </a:endParaRPr>
          </a:p>
        </p:txBody>
      </p:sp>
      <p:sp>
        <p:nvSpPr>
          <p:cNvPr id="44" name="Rectángulo 14"/>
          <p:cNvSpPr/>
          <p:nvPr/>
        </p:nvSpPr>
        <p:spPr>
          <a:xfrm>
            <a:off x="5584589" y="1394384"/>
            <a:ext cx="1030860" cy="338554"/>
          </a:xfrm>
          <a:prstGeom prst="rect">
            <a:avLst/>
          </a:prstGeom>
        </p:spPr>
        <p:txBody>
          <a:bodyPr wrap="none">
            <a:spAutoFit/>
          </a:bodyPr>
          <a:lstStyle/>
          <a:p>
            <a:pPr algn="ctr"/>
            <a:r>
              <a:rPr lang="en-US" sz="1600" dirty="0" smtClean="0">
                <a:solidFill>
                  <a:srgbClr val="1E90FF"/>
                </a:solidFill>
                <a:latin typeface="Fira Sans" pitchFamily="34" charset="0"/>
                <a:ea typeface="Fira Sans" pitchFamily="34" charset="0"/>
              </a:rPr>
              <a:t>Version 2</a:t>
            </a:r>
            <a:endParaRPr lang="en-US" sz="1600" dirty="0">
              <a:solidFill>
                <a:srgbClr val="1E90FF"/>
              </a:solidFill>
              <a:latin typeface="Fira Sans" pitchFamily="34" charset="0"/>
              <a:ea typeface="Fira Sans" pitchFamily="34" charset="0"/>
            </a:endParaRPr>
          </a:p>
        </p:txBody>
      </p:sp>
    </p:spTree>
    <p:extLst>
      <p:ext uri="{BB962C8B-B14F-4D97-AF65-F5344CB8AC3E}">
        <p14:creationId xmlns:p14="http://schemas.microsoft.com/office/powerpoint/2010/main" val="14943549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1000"/>
                                        <p:tgtEl>
                                          <p:spTgt spid="39"/>
                                        </p:tgtEl>
                                      </p:cBhvr>
                                    </p:animEffect>
                                    <p:anim calcmode="lin" valueType="num">
                                      <p:cBhvr>
                                        <p:cTn id="28" dur="1000" fill="hold"/>
                                        <p:tgtEl>
                                          <p:spTgt spid="39"/>
                                        </p:tgtEl>
                                        <p:attrNameLst>
                                          <p:attrName>ppt_x</p:attrName>
                                        </p:attrNameLst>
                                      </p:cBhvr>
                                      <p:tavLst>
                                        <p:tav tm="0">
                                          <p:val>
                                            <p:strVal val="#ppt_x"/>
                                          </p:val>
                                        </p:tav>
                                        <p:tav tm="100000">
                                          <p:val>
                                            <p:strVal val="#ppt_x"/>
                                          </p:val>
                                        </p:tav>
                                      </p:tavLst>
                                    </p:anim>
                                    <p:anim calcmode="lin" valueType="num">
                                      <p:cBhvr>
                                        <p:cTn id="29" dur="1000" fill="hold"/>
                                        <p:tgtEl>
                                          <p:spTgt spid="39"/>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37" grpId="0"/>
      <p:bldP spid="39"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4463" y="0"/>
            <a:ext cx="12660923"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75913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0"/>
            <a:ext cx="12191998"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71978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9404F"/>
        </a:solidFill>
        <a:effectLst/>
      </p:bgPr>
    </p:bg>
    <p:spTree>
      <p:nvGrpSpPr>
        <p:cNvPr id="1" name=""/>
        <p:cNvGrpSpPr/>
        <p:nvPr/>
      </p:nvGrpSpPr>
      <p:grpSpPr>
        <a:xfrm>
          <a:off x="0" y="0"/>
          <a:ext cx="0" cy="0"/>
          <a:chOff x="0" y="0"/>
          <a:chExt cx="0" cy="0"/>
        </a:xfrm>
      </p:grpSpPr>
      <p:grpSp>
        <p:nvGrpSpPr>
          <p:cNvPr id="2" name="Grupo 1"/>
          <p:cNvGrpSpPr/>
          <p:nvPr/>
        </p:nvGrpSpPr>
        <p:grpSpPr>
          <a:xfrm>
            <a:off x="4142014" y="3247543"/>
            <a:ext cx="3916139" cy="0"/>
            <a:chOff x="4142011" y="3263607"/>
            <a:chExt cx="3916139" cy="0"/>
          </a:xfrm>
        </p:grpSpPr>
        <p:cxnSp>
          <p:nvCxnSpPr>
            <p:cNvPr id="3" name="Conector recto 2"/>
            <p:cNvCxnSpPr/>
            <p:nvPr/>
          </p:nvCxnSpPr>
          <p:spPr>
            <a:xfrm>
              <a:off x="7308100" y="3263607"/>
              <a:ext cx="750050" cy="0"/>
            </a:xfrm>
            <a:prstGeom prst="line">
              <a:avLst/>
            </a:prstGeom>
            <a:ln>
              <a:solidFill>
                <a:schemeClr val="bg1">
                  <a:lumMod val="9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 name="Conector recto 3"/>
            <p:cNvCxnSpPr/>
            <p:nvPr/>
          </p:nvCxnSpPr>
          <p:spPr>
            <a:xfrm>
              <a:off x="4142011" y="3263607"/>
              <a:ext cx="750050" cy="0"/>
            </a:xfrm>
            <a:prstGeom prst="line">
              <a:avLst/>
            </a:prstGeom>
            <a:ln>
              <a:solidFill>
                <a:schemeClr val="bg1">
                  <a:lumMod val="95000"/>
                  <a:alpha val="30000"/>
                </a:schemeClr>
              </a:solidFill>
            </a:ln>
          </p:spPr>
          <p:style>
            <a:lnRef idx="1">
              <a:schemeClr val="accent1"/>
            </a:lnRef>
            <a:fillRef idx="0">
              <a:schemeClr val="accent1"/>
            </a:fillRef>
            <a:effectRef idx="0">
              <a:schemeClr val="accent1"/>
            </a:effectRef>
            <a:fontRef idx="minor">
              <a:schemeClr val="tx1"/>
            </a:fontRef>
          </p:style>
        </p:cxnSp>
      </p:grpSp>
      <p:sp>
        <p:nvSpPr>
          <p:cNvPr id="5" name="CuadroTexto 4"/>
          <p:cNvSpPr txBox="1"/>
          <p:nvPr/>
        </p:nvSpPr>
        <p:spPr>
          <a:xfrm>
            <a:off x="5073130" y="2695050"/>
            <a:ext cx="2045753" cy="916726"/>
          </a:xfrm>
          <a:prstGeom prst="rect">
            <a:avLst/>
          </a:prstGeom>
          <a:noFill/>
        </p:spPr>
        <p:txBody>
          <a:bodyPr wrap="none" rtlCol="0">
            <a:spAutoFit/>
          </a:bodyPr>
          <a:lstStyle/>
          <a:p>
            <a:pPr algn="ctr">
              <a:lnSpc>
                <a:spcPct val="150000"/>
              </a:lnSpc>
            </a:pPr>
            <a:r>
              <a:rPr lang="es-ES" sz="4000" dirty="0" smtClean="0">
                <a:solidFill>
                  <a:schemeClr val="bg1">
                    <a:lumMod val="95000"/>
                  </a:schemeClr>
                </a:solidFill>
                <a:latin typeface="Generica" panose="02000500000000000000" pitchFamily="2" charset="0"/>
                <a:cs typeface="Raavi" panose="020B0502040204020203" pitchFamily="34" charset="0"/>
              </a:rPr>
              <a:t>NAMING</a:t>
            </a:r>
            <a:endParaRPr lang="es-VE" sz="4000" dirty="0">
              <a:solidFill>
                <a:schemeClr val="bg1">
                  <a:lumMod val="95000"/>
                </a:schemeClr>
              </a:solidFill>
              <a:latin typeface="Generica" panose="02000500000000000000" pitchFamily="2" charset="0"/>
              <a:cs typeface="Raavi" panose="020B0502040204020203" pitchFamily="34" charset="0"/>
            </a:endParaRPr>
          </a:p>
        </p:txBody>
      </p:sp>
      <p:grpSp>
        <p:nvGrpSpPr>
          <p:cNvPr id="14" name="Grupo 13"/>
          <p:cNvGrpSpPr/>
          <p:nvPr/>
        </p:nvGrpSpPr>
        <p:grpSpPr>
          <a:xfrm>
            <a:off x="5558442" y="3711549"/>
            <a:ext cx="1075116" cy="173946"/>
            <a:chOff x="5558442" y="3711549"/>
            <a:chExt cx="1075116" cy="173946"/>
          </a:xfrm>
        </p:grpSpPr>
        <p:grpSp>
          <p:nvGrpSpPr>
            <p:cNvPr id="6" name="Grupo 5"/>
            <p:cNvGrpSpPr/>
            <p:nvPr/>
          </p:nvGrpSpPr>
          <p:grpSpPr>
            <a:xfrm>
              <a:off x="5558442" y="3711549"/>
              <a:ext cx="1075116" cy="173946"/>
              <a:chOff x="5194300" y="5028670"/>
              <a:chExt cx="1075116" cy="173946"/>
            </a:xfrm>
            <a:noFill/>
          </p:grpSpPr>
          <p:sp>
            <p:nvSpPr>
              <p:cNvPr id="7" name="Elipse 6"/>
              <p:cNvSpPr/>
              <p:nvPr/>
            </p:nvSpPr>
            <p:spPr>
              <a:xfrm>
                <a:off x="5194300" y="5041900"/>
                <a:ext cx="160716" cy="160716"/>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Elipse 8"/>
              <p:cNvSpPr/>
              <p:nvPr/>
            </p:nvSpPr>
            <p:spPr>
              <a:xfrm>
                <a:off x="5803900" y="5028670"/>
                <a:ext cx="160716" cy="160716"/>
              </a:xfrm>
              <a:prstGeom prst="ellipse">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0" name="Elipse 9"/>
              <p:cNvSpPr/>
              <p:nvPr/>
            </p:nvSpPr>
            <p:spPr>
              <a:xfrm>
                <a:off x="6108700" y="5028670"/>
                <a:ext cx="160716" cy="160716"/>
              </a:xfrm>
              <a:prstGeom prst="ellipse">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sp>
          <p:nvSpPr>
            <p:cNvPr id="11" name="Elipse 10"/>
            <p:cNvSpPr/>
            <p:nvPr/>
          </p:nvSpPr>
          <p:spPr>
            <a:xfrm>
              <a:off x="5863242" y="3724779"/>
              <a:ext cx="160716" cy="160716"/>
            </a:xfrm>
            <a:prstGeom prst="ellipse">
              <a:avLst/>
            </a:prstGeom>
            <a:no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spTree>
    <p:extLst>
      <p:ext uri="{BB962C8B-B14F-4D97-AF65-F5344CB8AC3E}">
        <p14:creationId xmlns:p14="http://schemas.microsoft.com/office/powerpoint/2010/main" val="1962907808"/>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E90FF"/>
        </a:solidFill>
        <a:effectLst/>
      </p:bgPr>
    </p:bg>
    <p:spTree>
      <p:nvGrpSpPr>
        <p:cNvPr id="1" name=""/>
        <p:cNvGrpSpPr/>
        <p:nvPr/>
      </p:nvGrpSpPr>
      <p:grpSpPr>
        <a:xfrm>
          <a:off x="0" y="0"/>
          <a:ext cx="0" cy="0"/>
          <a:chOff x="0" y="0"/>
          <a:chExt cx="0" cy="0"/>
        </a:xfrm>
      </p:grpSpPr>
      <p:grpSp>
        <p:nvGrpSpPr>
          <p:cNvPr id="2" name="Grupo 1"/>
          <p:cNvGrpSpPr/>
          <p:nvPr/>
        </p:nvGrpSpPr>
        <p:grpSpPr>
          <a:xfrm>
            <a:off x="4142014" y="3247543"/>
            <a:ext cx="3916139" cy="0"/>
            <a:chOff x="4142011" y="3263607"/>
            <a:chExt cx="3916139" cy="0"/>
          </a:xfrm>
        </p:grpSpPr>
        <p:cxnSp>
          <p:nvCxnSpPr>
            <p:cNvPr id="3" name="Conector recto 2"/>
            <p:cNvCxnSpPr/>
            <p:nvPr/>
          </p:nvCxnSpPr>
          <p:spPr>
            <a:xfrm>
              <a:off x="7308100" y="3263607"/>
              <a:ext cx="750050" cy="0"/>
            </a:xfrm>
            <a:prstGeom prst="line">
              <a:avLst/>
            </a:prstGeom>
            <a:ln>
              <a:solidFill>
                <a:schemeClr val="bg1">
                  <a:lumMod val="9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 name="Conector recto 3"/>
            <p:cNvCxnSpPr/>
            <p:nvPr/>
          </p:nvCxnSpPr>
          <p:spPr>
            <a:xfrm>
              <a:off x="4142011" y="3263607"/>
              <a:ext cx="750050" cy="0"/>
            </a:xfrm>
            <a:prstGeom prst="line">
              <a:avLst/>
            </a:prstGeom>
            <a:ln>
              <a:solidFill>
                <a:schemeClr val="bg1">
                  <a:lumMod val="95000"/>
                  <a:alpha val="30000"/>
                </a:schemeClr>
              </a:solidFill>
            </a:ln>
          </p:spPr>
          <p:style>
            <a:lnRef idx="1">
              <a:schemeClr val="accent1"/>
            </a:lnRef>
            <a:fillRef idx="0">
              <a:schemeClr val="accent1"/>
            </a:fillRef>
            <a:effectRef idx="0">
              <a:schemeClr val="accent1"/>
            </a:effectRef>
            <a:fontRef idx="minor">
              <a:schemeClr val="tx1"/>
            </a:fontRef>
          </p:style>
        </p:cxnSp>
      </p:grpSp>
      <p:sp>
        <p:nvSpPr>
          <p:cNvPr id="5" name="CuadroTexto 4"/>
          <p:cNvSpPr txBox="1"/>
          <p:nvPr/>
        </p:nvSpPr>
        <p:spPr>
          <a:xfrm>
            <a:off x="4850315" y="2695050"/>
            <a:ext cx="2491388" cy="916726"/>
          </a:xfrm>
          <a:prstGeom prst="rect">
            <a:avLst/>
          </a:prstGeom>
          <a:noFill/>
        </p:spPr>
        <p:txBody>
          <a:bodyPr wrap="none" rtlCol="0">
            <a:spAutoFit/>
          </a:bodyPr>
          <a:lstStyle/>
          <a:p>
            <a:pPr algn="ctr">
              <a:lnSpc>
                <a:spcPct val="150000"/>
              </a:lnSpc>
            </a:pPr>
            <a:r>
              <a:rPr lang="es-ES" sz="4000" dirty="0" smtClean="0">
                <a:solidFill>
                  <a:schemeClr val="bg1">
                    <a:lumMod val="95000"/>
                  </a:schemeClr>
                </a:solidFill>
                <a:latin typeface="Generica" panose="02000500000000000000" pitchFamily="2" charset="0"/>
                <a:cs typeface="Raavi" panose="020B0502040204020203" pitchFamily="34" charset="0"/>
              </a:rPr>
              <a:t>VERSION 3</a:t>
            </a:r>
            <a:endParaRPr lang="es-VE" sz="4000" dirty="0">
              <a:solidFill>
                <a:schemeClr val="bg1">
                  <a:lumMod val="95000"/>
                </a:schemeClr>
              </a:solidFill>
              <a:latin typeface="Generica" panose="02000500000000000000" pitchFamily="2" charset="0"/>
              <a:cs typeface="Raavi" panose="020B0502040204020203" pitchFamily="34" charset="0"/>
            </a:endParaRPr>
          </a:p>
        </p:txBody>
      </p:sp>
      <p:grpSp>
        <p:nvGrpSpPr>
          <p:cNvPr id="14" name="Grupo 13"/>
          <p:cNvGrpSpPr/>
          <p:nvPr/>
        </p:nvGrpSpPr>
        <p:grpSpPr>
          <a:xfrm>
            <a:off x="5558442" y="3711549"/>
            <a:ext cx="1075116" cy="173946"/>
            <a:chOff x="5558442" y="3711549"/>
            <a:chExt cx="1075116" cy="173946"/>
          </a:xfrm>
        </p:grpSpPr>
        <p:grpSp>
          <p:nvGrpSpPr>
            <p:cNvPr id="6" name="Grupo 5"/>
            <p:cNvGrpSpPr/>
            <p:nvPr/>
          </p:nvGrpSpPr>
          <p:grpSpPr>
            <a:xfrm>
              <a:off x="5558442" y="3711549"/>
              <a:ext cx="1075116" cy="173946"/>
              <a:chOff x="5194300" y="5028670"/>
              <a:chExt cx="1075116" cy="173946"/>
            </a:xfrm>
            <a:noFill/>
          </p:grpSpPr>
          <p:sp>
            <p:nvSpPr>
              <p:cNvPr id="7" name="Elipse 6"/>
              <p:cNvSpPr/>
              <p:nvPr/>
            </p:nvSpPr>
            <p:spPr>
              <a:xfrm>
                <a:off x="5194300" y="5041900"/>
                <a:ext cx="160716" cy="160716"/>
              </a:xfrm>
              <a:prstGeom prst="ellipse">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0" name="Elipse 9"/>
              <p:cNvSpPr/>
              <p:nvPr/>
            </p:nvSpPr>
            <p:spPr>
              <a:xfrm>
                <a:off x="6108700" y="5028670"/>
                <a:ext cx="160716" cy="160716"/>
              </a:xfrm>
              <a:prstGeom prst="ellipse">
                <a:avLst/>
              </a:prstGeom>
              <a:solidFill>
                <a:schemeClr val="bg2"/>
              </a:solid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sp>
          <p:nvSpPr>
            <p:cNvPr id="11" name="Elipse 10"/>
            <p:cNvSpPr/>
            <p:nvPr/>
          </p:nvSpPr>
          <p:spPr>
            <a:xfrm>
              <a:off x="5863242" y="3724779"/>
              <a:ext cx="160716" cy="160716"/>
            </a:xfrm>
            <a:prstGeom prst="ellipse">
              <a:avLst/>
            </a:prstGeom>
            <a:solidFill>
              <a:schemeClr val="bg2"/>
            </a:solid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2" name="Elipse 10"/>
            <p:cNvSpPr/>
            <p:nvPr/>
          </p:nvSpPr>
          <p:spPr>
            <a:xfrm>
              <a:off x="6177567" y="3724779"/>
              <a:ext cx="160716" cy="160716"/>
            </a:xfrm>
            <a:prstGeom prst="ellipse">
              <a:avLst/>
            </a:prstGeom>
            <a:solidFill>
              <a:schemeClr val="bg2"/>
            </a:solid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spTree>
    <p:extLst>
      <p:ext uri="{BB962C8B-B14F-4D97-AF65-F5344CB8AC3E}">
        <p14:creationId xmlns:p14="http://schemas.microsoft.com/office/powerpoint/2010/main" val="1649055946"/>
      </p:ext>
    </p:extLst>
  </p:cSld>
  <p:clrMapOvr>
    <a:masterClrMapping/>
  </p:clrMapOvr>
  <p:transition spd="slow">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
            <a:ext cx="12191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 descr="M:\Marketing\_NEW LOGO\XTANT_1_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5942" y="0"/>
            <a:ext cx="988458" cy="988458"/>
          </a:xfrm>
          <a:prstGeom prst="rect">
            <a:avLst/>
          </a:prstGeom>
          <a:noFill/>
          <a:extLst>
            <a:ext uri="{909E8E84-426E-40DD-AFC4-6F175D3DCCD1}">
              <a14:hiddenFill xmlns:a14="http://schemas.microsoft.com/office/drawing/2010/main">
                <a:solidFill>
                  <a:srgbClr val="FFFFFF"/>
                </a:solidFill>
              </a14:hiddenFill>
            </a:ext>
          </a:extLst>
        </p:spPr>
      </p:pic>
      <p:sp>
        <p:nvSpPr>
          <p:cNvPr id="43" name="CuadroTexto 3"/>
          <p:cNvSpPr txBox="1"/>
          <p:nvPr/>
        </p:nvSpPr>
        <p:spPr>
          <a:xfrm>
            <a:off x="5393732" y="877139"/>
            <a:ext cx="1404552" cy="523220"/>
          </a:xfrm>
          <a:prstGeom prst="rect">
            <a:avLst/>
          </a:prstGeom>
          <a:noFill/>
        </p:spPr>
        <p:txBody>
          <a:bodyPr wrap="none" rtlCol="0">
            <a:spAutoFit/>
          </a:bodyPr>
          <a:lstStyle/>
          <a:p>
            <a:pPr algn="ctr"/>
            <a:r>
              <a:rPr lang="es-ES" sz="2800" dirty="0" smtClean="0">
                <a:solidFill>
                  <a:srgbClr val="39404F"/>
                </a:solidFill>
                <a:latin typeface="Raleway" panose="020B0503030101060003" pitchFamily="34" charset="0"/>
              </a:rPr>
              <a:t>LOGOS</a:t>
            </a:r>
            <a:endParaRPr lang="es-VE" sz="2800" dirty="0">
              <a:solidFill>
                <a:srgbClr val="39404F"/>
              </a:solidFill>
              <a:latin typeface="Raleway" panose="020B0503030101060003" pitchFamily="34" charset="0"/>
            </a:endParaRPr>
          </a:p>
        </p:txBody>
      </p:sp>
      <p:sp>
        <p:nvSpPr>
          <p:cNvPr id="44" name="Rectángulo 14"/>
          <p:cNvSpPr/>
          <p:nvPr/>
        </p:nvSpPr>
        <p:spPr>
          <a:xfrm>
            <a:off x="5584589" y="1394384"/>
            <a:ext cx="1030860" cy="338554"/>
          </a:xfrm>
          <a:prstGeom prst="rect">
            <a:avLst/>
          </a:prstGeom>
        </p:spPr>
        <p:txBody>
          <a:bodyPr wrap="none">
            <a:spAutoFit/>
          </a:bodyPr>
          <a:lstStyle/>
          <a:p>
            <a:pPr algn="ctr"/>
            <a:r>
              <a:rPr lang="en-US" sz="1600" dirty="0" smtClean="0">
                <a:solidFill>
                  <a:srgbClr val="1E90FF"/>
                </a:solidFill>
                <a:latin typeface="Fira Sans" pitchFamily="34" charset="0"/>
                <a:ea typeface="Fira Sans" pitchFamily="34" charset="0"/>
              </a:rPr>
              <a:t>Version 3</a:t>
            </a:r>
            <a:endParaRPr lang="en-US" sz="1600" dirty="0">
              <a:solidFill>
                <a:srgbClr val="1E90FF"/>
              </a:solidFill>
              <a:latin typeface="Fira Sans" pitchFamily="34" charset="0"/>
              <a:ea typeface="Fira Sans" pitchFamily="34" charset="0"/>
            </a:endParaRPr>
          </a:p>
        </p:txBody>
      </p:sp>
    </p:spTree>
    <p:extLst>
      <p:ext uri="{BB962C8B-B14F-4D97-AF65-F5344CB8AC3E}">
        <p14:creationId xmlns:p14="http://schemas.microsoft.com/office/powerpoint/2010/main" val="248782365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o 20"/>
          <p:cNvGrpSpPr/>
          <p:nvPr/>
        </p:nvGrpSpPr>
        <p:grpSpPr>
          <a:xfrm>
            <a:off x="259075" y="2261851"/>
            <a:ext cx="11681852" cy="1572656"/>
            <a:chOff x="259075" y="2261851"/>
            <a:chExt cx="11681852" cy="1572656"/>
          </a:xfrm>
          <a:blipFill dpi="0" rotWithShape="1">
            <a:blip r:embed="rId2"/>
            <a:srcRect/>
            <a:stretch>
              <a:fillRect/>
            </a:stretch>
          </a:blipFill>
        </p:grpSpPr>
        <p:pic>
          <p:nvPicPr>
            <p:cNvPr id="20" name="Imagen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75" y="2261851"/>
              <a:ext cx="2795834" cy="1572656"/>
            </a:xfrm>
            <a:prstGeom prst="rect">
              <a:avLst/>
            </a:prstGeom>
            <a:grpFill/>
            <a:ln>
              <a:solidFill>
                <a:srgbClr val="39404F"/>
              </a:solidFill>
            </a:ln>
          </p:spPr>
        </p:pic>
        <p:pic>
          <p:nvPicPr>
            <p:cNvPr id="24" name="Imagen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1081" y="2261851"/>
              <a:ext cx="2795834" cy="1572656"/>
            </a:xfrm>
            <a:prstGeom prst="rect">
              <a:avLst/>
            </a:prstGeom>
            <a:grpFill/>
            <a:ln>
              <a:solidFill>
                <a:srgbClr val="39404F"/>
              </a:solidFill>
            </a:ln>
          </p:spPr>
        </p:pic>
        <p:pic>
          <p:nvPicPr>
            <p:cNvPr id="25" name="Imagen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3087" y="2261851"/>
              <a:ext cx="2795834" cy="1572656"/>
            </a:xfrm>
            <a:prstGeom prst="rect">
              <a:avLst/>
            </a:prstGeom>
            <a:grpFill/>
          </p:spPr>
        </p:pic>
        <p:pic>
          <p:nvPicPr>
            <p:cNvPr id="26" name="Imagen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45093" y="2261851"/>
              <a:ext cx="2795834" cy="1572656"/>
            </a:xfrm>
            <a:prstGeom prst="rect">
              <a:avLst/>
            </a:prstGeom>
            <a:grpFill/>
          </p:spPr>
        </p:pic>
      </p:grpSp>
      <p:sp>
        <p:nvSpPr>
          <p:cNvPr id="33" name="Rectángulo 32"/>
          <p:cNvSpPr/>
          <p:nvPr/>
        </p:nvSpPr>
        <p:spPr>
          <a:xfrm>
            <a:off x="229597" y="4029834"/>
            <a:ext cx="2698682" cy="346249"/>
          </a:xfrm>
          <a:prstGeom prst="rect">
            <a:avLst/>
          </a:prstGeom>
        </p:spPr>
        <p:txBody>
          <a:bodyPr wrap="square">
            <a:spAutoFit/>
          </a:bodyPr>
          <a:lstStyle/>
          <a:p>
            <a:pPr algn="ctr">
              <a:lnSpc>
                <a:spcPct val="150000"/>
              </a:lnSpc>
            </a:pPr>
            <a:r>
              <a:rPr lang="es-ES_tradnl" sz="1100" b="1" dirty="0" err="1" smtClean="0">
                <a:solidFill>
                  <a:schemeClr val="tx1">
                    <a:lumMod val="65000"/>
                    <a:lumOff val="35000"/>
                  </a:schemeClr>
                </a:solidFill>
                <a:latin typeface="Raleway" panose="020B0503030101060003" pitchFamily="34" charset="0"/>
              </a:rPr>
              <a:t>Version</a:t>
            </a:r>
            <a:r>
              <a:rPr lang="es-ES_tradnl" sz="1100" b="1" dirty="0" smtClean="0">
                <a:solidFill>
                  <a:schemeClr val="tx1">
                    <a:lumMod val="65000"/>
                    <a:lumOff val="35000"/>
                  </a:schemeClr>
                </a:solidFill>
                <a:latin typeface="Raleway" panose="020B0503030101060003" pitchFamily="34" charset="0"/>
              </a:rPr>
              <a:t> 3 – Color </a:t>
            </a:r>
            <a:r>
              <a:rPr lang="es-ES_tradnl" sz="1100" b="1" dirty="0" err="1" smtClean="0">
                <a:solidFill>
                  <a:schemeClr val="tx1">
                    <a:lumMod val="65000"/>
                    <a:lumOff val="35000"/>
                  </a:schemeClr>
                </a:solidFill>
                <a:latin typeface="Raleway" panose="020B0503030101060003" pitchFamily="34" charset="0"/>
              </a:rPr>
              <a:t>on</a:t>
            </a:r>
            <a:r>
              <a:rPr lang="es-ES_tradnl" sz="1100" b="1" dirty="0" smtClean="0">
                <a:solidFill>
                  <a:schemeClr val="tx1">
                    <a:lumMod val="65000"/>
                    <a:lumOff val="35000"/>
                  </a:schemeClr>
                </a:solidFill>
                <a:latin typeface="Raleway" panose="020B0503030101060003" pitchFamily="34" charset="0"/>
              </a:rPr>
              <a:t> Light</a:t>
            </a:r>
            <a:endParaRPr lang="es-ES_tradnl" sz="1100" dirty="0" smtClean="0">
              <a:solidFill>
                <a:schemeClr val="tx1">
                  <a:lumMod val="65000"/>
                  <a:lumOff val="35000"/>
                </a:schemeClr>
              </a:solidFill>
              <a:latin typeface="Raleway" panose="020B0503030101060003" pitchFamily="34" charset="0"/>
            </a:endParaRPr>
          </a:p>
        </p:txBody>
      </p:sp>
      <p:sp>
        <p:nvSpPr>
          <p:cNvPr id="35" name="Rectángulo 34"/>
          <p:cNvSpPr/>
          <p:nvPr/>
        </p:nvSpPr>
        <p:spPr>
          <a:xfrm>
            <a:off x="3157876" y="4029834"/>
            <a:ext cx="2698682" cy="346249"/>
          </a:xfrm>
          <a:prstGeom prst="rect">
            <a:avLst/>
          </a:prstGeom>
        </p:spPr>
        <p:txBody>
          <a:bodyPr wrap="square">
            <a:spAutoFit/>
          </a:bodyPr>
          <a:lstStyle/>
          <a:p>
            <a:pPr algn="ctr">
              <a:lnSpc>
                <a:spcPct val="150000"/>
              </a:lnSpc>
            </a:pPr>
            <a:r>
              <a:rPr lang="es-ES_tradnl" sz="1100" b="1" dirty="0" err="1">
                <a:solidFill>
                  <a:schemeClr val="tx1">
                    <a:lumMod val="65000"/>
                    <a:lumOff val="35000"/>
                  </a:schemeClr>
                </a:solidFill>
                <a:latin typeface="Raleway" panose="020B0503030101060003" pitchFamily="34" charset="0"/>
              </a:rPr>
              <a:t>Version</a:t>
            </a:r>
            <a:r>
              <a:rPr lang="es-ES_tradnl" sz="1100" b="1" dirty="0">
                <a:solidFill>
                  <a:schemeClr val="tx1">
                    <a:lumMod val="65000"/>
                    <a:lumOff val="35000"/>
                  </a:schemeClr>
                </a:solidFill>
                <a:latin typeface="Raleway" panose="020B0503030101060003" pitchFamily="34" charset="0"/>
              </a:rPr>
              <a:t> </a:t>
            </a:r>
            <a:r>
              <a:rPr lang="es-ES_tradnl" sz="1100" b="1" dirty="0" smtClean="0">
                <a:solidFill>
                  <a:schemeClr val="tx1">
                    <a:lumMod val="65000"/>
                    <a:lumOff val="35000"/>
                  </a:schemeClr>
                </a:solidFill>
                <a:latin typeface="Raleway" panose="020B0503030101060003" pitchFamily="34" charset="0"/>
              </a:rPr>
              <a:t>3 – </a:t>
            </a:r>
            <a:r>
              <a:rPr lang="es-ES_tradnl" sz="1100" b="1" dirty="0" err="1" smtClean="0">
                <a:solidFill>
                  <a:schemeClr val="tx1">
                    <a:lumMod val="65000"/>
                    <a:lumOff val="35000"/>
                  </a:schemeClr>
                </a:solidFill>
                <a:latin typeface="Raleway" panose="020B0503030101060003" pitchFamily="34" charset="0"/>
              </a:rPr>
              <a:t>Grayscale</a:t>
            </a:r>
            <a:r>
              <a:rPr lang="es-ES_tradnl" sz="1100" b="1" dirty="0" smtClean="0">
                <a:solidFill>
                  <a:schemeClr val="tx1">
                    <a:lumMod val="65000"/>
                    <a:lumOff val="35000"/>
                  </a:schemeClr>
                </a:solidFill>
                <a:latin typeface="Raleway" panose="020B0503030101060003" pitchFamily="34" charset="0"/>
              </a:rPr>
              <a:t> </a:t>
            </a:r>
            <a:r>
              <a:rPr lang="es-ES_tradnl" sz="1100" b="1" dirty="0" err="1" smtClean="0">
                <a:solidFill>
                  <a:schemeClr val="tx1">
                    <a:lumMod val="65000"/>
                    <a:lumOff val="35000"/>
                  </a:schemeClr>
                </a:solidFill>
                <a:latin typeface="Raleway" panose="020B0503030101060003" pitchFamily="34" charset="0"/>
              </a:rPr>
              <a:t>on</a:t>
            </a:r>
            <a:r>
              <a:rPr lang="es-ES_tradnl" sz="1100" b="1" dirty="0" smtClean="0">
                <a:solidFill>
                  <a:schemeClr val="tx1">
                    <a:lumMod val="65000"/>
                    <a:lumOff val="35000"/>
                  </a:schemeClr>
                </a:solidFill>
                <a:latin typeface="Raleway" panose="020B0503030101060003" pitchFamily="34" charset="0"/>
              </a:rPr>
              <a:t> Light</a:t>
            </a:r>
            <a:endParaRPr lang="es-ES_tradnl" sz="1100" dirty="0">
              <a:solidFill>
                <a:schemeClr val="tx1">
                  <a:lumMod val="65000"/>
                  <a:lumOff val="35000"/>
                </a:schemeClr>
              </a:solidFill>
              <a:latin typeface="Raleway" panose="020B0503030101060003" pitchFamily="34" charset="0"/>
            </a:endParaRPr>
          </a:p>
        </p:txBody>
      </p:sp>
      <p:sp>
        <p:nvSpPr>
          <p:cNvPr id="37" name="Rectángulo 36"/>
          <p:cNvSpPr/>
          <p:nvPr/>
        </p:nvSpPr>
        <p:spPr>
          <a:xfrm>
            <a:off x="6086155" y="4029834"/>
            <a:ext cx="2698682" cy="346249"/>
          </a:xfrm>
          <a:prstGeom prst="rect">
            <a:avLst/>
          </a:prstGeom>
        </p:spPr>
        <p:txBody>
          <a:bodyPr wrap="square">
            <a:spAutoFit/>
          </a:bodyPr>
          <a:lstStyle/>
          <a:p>
            <a:pPr algn="ctr">
              <a:lnSpc>
                <a:spcPct val="150000"/>
              </a:lnSpc>
            </a:pPr>
            <a:r>
              <a:rPr lang="es-ES_tradnl" sz="1100" b="1" dirty="0" err="1">
                <a:solidFill>
                  <a:schemeClr val="tx1">
                    <a:lumMod val="65000"/>
                    <a:lumOff val="35000"/>
                  </a:schemeClr>
                </a:solidFill>
                <a:latin typeface="Raleway" panose="020B0503030101060003" pitchFamily="34" charset="0"/>
              </a:rPr>
              <a:t>Version</a:t>
            </a:r>
            <a:r>
              <a:rPr lang="es-ES_tradnl" sz="1100" b="1" dirty="0">
                <a:solidFill>
                  <a:schemeClr val="tx1">
                    <a:lumMod val="65000"/>
                    <a:lumOff val="35000"/>
                  </a:schemeClr>
                </a:solidFill>
                <a:latin typeface="Raleway" panose="020B0503030101060003" pitchFamily="34" charset="0"/>
              </a:rPr>
              <a:t> </a:t>
            </a:r>
            <a:r>
              <a:rPr lang="es-ES_tradnl" sz="1100" b="1" dirty="0" smtClean="0">
                <a:solidFill>
                  <a:schemeClr val="tx1">
                    <a:lumMod val="65000"/>
                    <a:lumOff val="35000"/>
                  </a:schemeClr>
                </a:solidFill>
                <a:latin typeface="Raleway" panose="020B0503030101060003" pitchFamily="34" charset="0"/>
              </a:rPr>
              <a:t>3 </a:t>
            </a:r>
            <a:r>
              <a:rPr lang="es-ES_tradnl" sz="1100" b="1" dirty="0">
                <a:solidFill>
                  <a:schemeClr val="tx1">
                    <a:lumMod val="65000"/>
                    <a:lumOff val="35000"/>
                  </a:schemeClr>
                </a:solidFill>
                <a:latin typeface="Raleway" panose="020B0503030101060003" pitchFamily="34" charset="0"/>
              </a:rPr>
              <a:t>– Color </a:t>
            </a:r>
            <a:r>
              <a:rPr lang="es-ES_tradnl" sz="1100" b="1" dirty="0" err="1">
                <a:solidFill>
                  <a:schemeClr val="tx1">
                    <a:lumMod val="65000"/>
                    <a:lumOff val="35000"/>
                  </a:schemeClr>
                </a:solidFill>
                <a:latin typeface="Raleway" panose="020B0503030101060003" pitchFamily="34" charset="0"/>
              </a:rPr>
              <a:t>on</a:t>
            </a:r>
            <a:r>
              <a:rPr lang="es-ES_tradnl" sz="1100" b="1" dirty="0">
                <a:solidFill>
                  <a:schemeClr val="tx1">
                    <a:lumMod val="65000"/>
                    <a:lumOff val="35000"/>
                  </a:schemeClr>
                </a:solidFill>
                <a:latin typeface="Raleway" panose="020B0503030101060003" pitchFamily="34" charset="0"/>
              </a:rPr>
              <a:t> </a:t>
            </a:r>
            <a:r>
              <a:rPr lang="es-ES_tradnl" sz="1100" b="1" dirty="0" err="1" smtClean="0">
                <a:solidFill>
                  <a:schemeClr val="tx1">
                    <a:lumMod val="65000"/>
                    <a:lumOff val="35000"/>
                  </a:schemeClr>
                </a:solidFill>
                <a:latin typeface="Raleway" panose="020B0503030101060003" pitchFamily="34" charset="0"/>
              </a:rPr>
              <a:t>Dark</a:t>
            </a:r>
            <a:endParaRPr lang="es-ES_tradnl" sz="1100" dirty="0">
              <a:solidFill>
                <a:schemeClr val="tx1">
                  <a:lumMod val="65000"/>
                  <a:lumOff val="35000"/>
                </a:schemeClr>
              </a:solidFill>
              <a:latin typeface="Raleway" panose="020B0503030101060003" pitchFamily="34" charset="0"/>
            </a:endParaRPr>
          </a:p>
        </p:txBody>
      </p:sp>
      <p:sp>
        <p:nvSpPr>
          <p:cNvPr id="39" name="Rectángulo 38"/>
          <p:cNvSpPr/>
          <p:nvPr/>
        </p:nvSpPr>
        <p:spPr>
          <a:xfrm>
            <a:off x="9139077" y="4029834"/>
            <a:ext cx="2698682" cy="346249"/>
          </a:xfrm>
          <a:prstGeom prst="rect">
            <a:avLst/>
          </a:prstGeom>
        </p:spPr>
        <p:txBody>
          <a:bodyPr wrap="square">
            <a:spAutoFit/>
          </a:bodyPr>
          <a:lstStyle/>
          <a:p>
            <a:pPr algn="ctr">
              <a:lnSpc>
                <a:spcPct val="150000"/>
              </a:lnSpc>
            </a:pPr>
            <a:r>
              <a:rPr lang="es-ES_tradnl" sz="1100" b="1" dirty="0" err="1">
                <a:solidFill>
                  <a:schemeClr val="tx1">
                    <a:lumMod val="65000"/>
                    <a:lumOff val="35000"/>
                  </a:schemeClr>
                </a:solidFill>
                <a:latin typeface="Raleway" panose="020B0503030101060003" pitchFamily="34" charset="0"/>
              </a:rPr>
              <a:t>Version</a:t>
            </a:r>
            <a:r>
              <a:rPr lang="es-ES_tradnl" sz="1100" b="1" dirty="0">
                <a:solidFill>
                  <a:schemeClr val="tx1">
                    <a:lumMod val="65000"/>
                    <a:lumOff val="35000"/>
                  </a:schemeClr>
                </a:solidFill>
                <a:latin typeface="Raleway" panose="020B0503030101060003" pitchFamily="34" charset="0"/>
              </a:rPr>
              <a:t> </a:t>
            </a:r>
            <a:r>
              <a:rPr lang="es-ES_tradnl" sz="1100" b="1" dirty="0" smtClean="0">
                <a:solidFill>
                  <a:schemeClr val="tx1">
                    <a:lumMod val="65000"/>
                    <a:lumOff val="35000"/>
                  </a:schemeClr>
                </a:solidFill>
                <a:latin typeface="Raleway" panose="020B0503030101060003" pitchFamily="34" charset="0"/>
              </a:rPr>
              <a:t>3 </a:t>
            </a:r>
            <a:r>
              <a:rPr lang="es-ES_tradnl" sz="1100" b="1" dirty="0">
                <a:solidFill>
                  <a:schemeClr val="tx1">
                    <a:lumMod val="65000"/>
                    <a:lumOff val="35000"/>
                  </a:schemeClr>
                </a:solidFill>
                <a:latin typeface="Raleway" panose="020B0503030101060003" pitchFamily="34" charset="0"/>
              </a:rPr>
              <a:t>– </a:t>
            </a:r>
            <a:r>
              <a:rPr lang="es-ES_tradnl" sz="1100" b="1" dirty="0" err="1">
                <a:solidFill>
                  <a:schemeClr val="tx1">
                    <a:lumMod val="65000"/>
                    <a:lumOff val="35000"/>
                  </a:schemeClr>
                </a:solidFill>
                <a:latin typeface="Raleway" panose="020B0503030101060003" pitchFamily="34" charset="0"/>
              </a:rPr>
              <a:t>Grayscale</a:t>
            </a:r>
            <a:r>
              <a:rPr lang="es-ES_tradnl" sz="1100" b="1" dirty="0">
                <a:solidFill>
                  <a:schemeClr val="tx1">
                    <a:lumMod val="65000"/>
                    <a:lumOff val="35000"/>
                  </a:schemeClr>
                </a:solidFill>
                <a:latin typeface="Raleway" panose="020B0503030101060003" pitchFamily="34" charset="0"/>
              </a:rPr>
              <a:t> </a:t>
            </a:r>
            <a:r>
              <a:rPr lang="es-ES_tradnl" sz="1100" b="1" dirty="0" err="1">
                <a:solidFill>
                  <a:schemeClr val="tx1">
                    <a:lumMod val="65000"/>
                    <a:lumOff val="35000"/>
                  </a:schemeClr>
                </a:solidFill>
                <a:latin typeface="Raleway" panose="020B0503030101060003" pitchFamily="34" charset="0"/>
              </a:rPr>
              <a:t>on</a:t>
            </a:r>
            <a:r>
              <a:rPr lang="es-ES_tradnl" sz="1100" b="1" dirty="0">
                <a:solidFill>
                  <a:schemeClr val="tx1">
                    <a:lumMod val="65000"/>
                    <a:lumOff val="35000"/>
                  </a:schemeClr>
                </a:solidFill>
                <a:latin typeface="Raleway" panose="020B0503030101060003" pitchFamily="34" charset="0"/>
              </a:rPr>
              <a:t> </a:t>
            </a:r>
            <a:r>
              <a:rPr lang="es-ES_tradnl" sz="1100" b="1" dirty="0" err="1" smtClean="0">
                <a:solidFill>
                  <a:schemeClr val="tx1">
                    <a:lumMod val="65000"/>
                    <a:lumOff val="35000"/>
                  </a:schemeClr>
                </a:solidFill>
                <a:latin typeface="Raleway" panose="020B0503030101060003" pitchFamily="34" charset="0"/>
              </a:rPr>
              <a:t>Dark</a:t>
            </a:r>
            <a:endParaRPr lang="es-ES_tradnl" sz="1100" dirty="0">
              <a:solidFill>
                <a:schemeClr val="tx1">
                  <a:lumMod val="65000"/>
                  <a:lumOff val="35000"/>
                </a:schemeClr>
              </a:solidFill>
              <a:latin typeface="Raleway" panose="020B0503030101060003" pitchFamily="34" charset="0"/>
            </a:endParaRPr>
          </a:p>
        </p:txBody>
      </p:sp>
      <p:sp>
        <p:nvSpPr>
          <p:cNvPr id="41" name="Rectángulo 20"/>
          <p:cNvSpPr/>
          <p:nvPr/>
        </p:nvSpPr>
        <p:spPr>
          <a:xfrm>
            <a:off x="609601" y="4688943"/>
            <a:ext cx="10972800" cy="316497"/>
          </a:xfrm>
          <a:prstGeom prst="rect">
            <a:avLst/>
          </a:prstGeom>
        </p:spPr>
        <p:txBody>
          <a:bodyPr wrap="square">
            <a:spAutoFit/>
          </a:bodyPr>
          <a:lstStyle/>
          <a:p>
            <a:pPr algn="just">
              <a:lnSpc>
                <a:spcPct val="150000"/>
              </a:lnSpc>
            </a:pPr>
            <a:r>
              <a:rPr lang="en-US" sz="1100" dirty="0" smtClean="0">
                <a:solidFill>
                  <a:schemeClr val="tx1">
                    <a:lumMod val="50000"/>
                    <a:lumOff val="50000"/>
                  </a:schemeClr>
                </a:solidFill>
                <a:latin typeface="Raleway" panose="020B0503030101060003" pitchFamily="34" charset="0"/>
              </a:rPr>
              <a:t>Similar to the rationale of version 1, this iteration uses the up arrow to portray upward progress and heightened goals and </a:t>
            </a:r>
            <a:r>
              <a:rPr lang="en-US" sz="1100" dirty="0" err="1" smtClean="0">
                <a:solidFill>
                  <a:schemeClr val="tx1">
                    <a:lumMod val="50000"/>
                    <a:lumOff val="50000"/>
                  </a:schemeClr>
                </a:solidFill>
                <a:latin typeface="Raleway" panose="020B0503030101060003" pitchFamily="34" charset="0"/>
              </a:rPr>
              <a:t>ambtions</a:t>
            </a:r>
            <a:r>
              <a:rPr lang="en-US" sz="1100" dirty="0" smtClean="0">
                <a:solidFill>
                  <a:schemeClr val="tx1">
                    <a:lumMod val="50000"/>
                    <a:lumOff val="50000"/>
                  </a:schemeClr>
                </a:solidFill>
                <a:latin typeface="Raleway" panose="020B0503030101060003" pitchFamily="34" charset="0"/>
              </a:rPr>
              <a:t>.</a:t>
            </a:r>
          </a:p>
        </p:txBody>
      </p:sp>
      <p:pic>
        <p:nvPicPr>
          <p:cNvPr id="42" name="Picture 3" descr="M:\Marketing\_NEW LOGO\XTANT_1_ICO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95942" y="0"/>
            <a:ext cx="988458" cy="988458"/>
          </a:xfrm>
          <a:prstGeom prst="rect">
            <a:avLst/>
          </a:prstGeom>
          <a:noFill/>
          <a:extLst>
            <a:ext uri="{909E8E84-426E-40DD-AFC4-6F175D3DCCD1}">
              <a14:hiddenFill xmlns:a14="http://schemas.microsoft.com/office/drawing/2010/main">
                <a:solidFill>
                  <a:srgbClr val="FFFFFF"/>
                </a:solidFill>
              </a14:hiddenFill>
            </a:ext>
          </a:extLst>
        </p:spPr>
      </p:pic>
      <p:sp>
        <p:nvSpPr>
          <p:cNvPr id="43" name="CuadroTexto 3"/>
          <p:cNvSpPr txBox="1"/>
          <p:nvPr/>
        </p:nvSpPr>
        <p:spPr>
          <a:xfrm>
            <a:off x="5393732" y="877139"/>
            <a:ext cx="1404552" cy="523220"/>
          </a:xfrm>
          <a:prstGeom prst="rect">
            <a:avLst/>
          </a:prstGeom>
          <a:noFill/>
        </p:spPr>
        <p:txBody>
          <a:bodyPr wrap="none" rtlCol="0">
            <a:spAutoFit/>
          </a:bodyPr>
          <a:lstStyle/>
          <a:p>
            <a:pPr algn="ctr"/>
            <a:r>
              <a:rPr lang="es-ES" sz="2800" dirty="0" smtClean="0">
                <a:solidFill>
                  <a:srgbClr val="39404F"/>
                </a:solidFill>
                <a:latin typeface="Raleway" panose="020B0503030101060003" pitchFamily="34" charset="0"/>
              </a:rPr>
              <a:t>LOGOS</a:t>
            </a:r>
            <a:endParaRPr lang="es-VE" sz="2800" dirty="0">
              <a:solidFill>
                <a:srgbClr val="39404F"/>
              </a:solidFill>
              <a:latin typeface="Raleway" panose="020B0503030101060003" pitchFamily="34" charset="0"/>
            </a:endParaRPr>
          </a:p>
        </p:txBody>
      </p:sp>
      <p:sp>
        <p:nvSpPr>
          <p:cNvPr id="44" name="Rectángulo 14"/>
          <p:cNvSpPr/>
          <p:nvPr/>
        </p:nvSpPr>
        <p:spPr>
          <a:xfrm>
            <a:off x="5584589" y="1394384"/>
            <a:ext cx="1030860" cy="338554"/>
          </a:xfrm>
          <a:prstGeom prst="rect">
            <a:avLst/>
          </a:prstGeom>
        </p:spPr>
        <p:txBody>
          <a:bodyPr wrap="none">
            <a:spAutoFit/>
          </a:bodyPr>
          <a:lstStyle/>
          <a:p>
            <a:pPr algn="ctr"/>
            <a:r>
              <a:rPr lang="en-US" sz="1600" dirty="0" smtClean="0">
                <a:solidFill>
                  <a:srgbClr val="1E90FF"/>
                </a:solidFill>
                <a:latin typeface="Fira Sans" pitchFamily="34" charset="0"/>
                <a:ea typeface="Fira Sans" pitchFamily="34" charset="0"/>
              </a:rPr>
              <a:t>Version 3</a:t>
            </a:r>
            <a:endParaRPr lang="en-US" sz="1600" dirty="0">
              <a:solidFill>
                <a:srgbClr val="1E90FF"/>
              </a:solidFill>
              <a:latin typeface="Fira Sans" pitchFamily="34" charset="0"/>
              <a:ea typeface="Fira Sans" pitchFamily="34" charset="0"/>
            </a:endParaRPr>
          </a:p>
        </p:txBody>
      </p:sp>
    </p:spTree>
    <p:extLst>
      <p:ext uri="{BB962C8B-B14F-4D97-AF65-F5344CB8AC3E}">
        <p14:creationId xmlns:p14="http://schemas.microsoft.com/office/powerpoint/2010/main" val="285547823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1000"/>
                                        <p:tgtEl>
                                          <p:spTgt spid="39"/>
                                        </p:tgtEl>
                                      </p:cBhvr>
                                    </p:animEffect>
                                    <p:anim calcmode="lin" valueType="num">
                                      <p:cBhvr>
                                        <p:cTn id="28" dur="1000" fill="hold"/>
                                        <p:tgtEl>
                                          <p:spTgt spid="39"/>
                                        </p:tgtEl>
                                        <p:attrNameLst>
                                          <p:attrName>ppt_x</p:attrName>
                                        </p:attrNameLst>
                                      </p:cBhvr>
                                      <p:tavLst>
                                        <p:tav tm="0">
                                          <p:val>
                                            <p:strVal val="#ppt_x"/>
                                          </p:val>
                                        </p:tav>
                                        <p:tav tm="100000">
                                          <p:val>
                                            <p:strVal val="#ppt_x"/>
                                          </p:val>
                                        </p:tav>
                                      </p:tavLst>
                                    </p:anim>
                                    <p:anim calcmode="lin" valueType="num">
                                      <p:cBhvr>
                                        <p:cTn id="29" dur="1000" fill="hold"/>
                                        <p:tgtEl>
                                          <p:spTgt spid="39"/>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37" grpId="0"/>
      <p:bldP spid="39"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4462" y="0"/>
            <a:ext cx="12660921"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75997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0"/>
            <a:ext cx="12191998"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50736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123768"/>
            <a:ext cx="12192000" cy="3421626"/>
          </a:xfrm>
          <a:prstGeom prst="rect">
            <a:avLst/>
          </a:prstGeom>
          <a:solidFill>
            <a:srgbClr val="1E9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p:cNvSpPr/>
          <p:nvPr/>
        </p:nvSpPr>
        <p:spPr>
          <a:xfrm>
            <a:off x="1985200" y="2657335"/>
            <a:ext cx="8229600" cy="2354491"/>
          </a:xfrm>
          <a:prstGeom prst="rect">
            <a:avLst/>
          </a:prstGeom>
        </p:spPr>
        <p:txBody>
          <a:bodyPr wrap="square">
            <a:spAutoFit/>
          </a:bodyPr>
          <a:lstStyle/>
          <a:p>
            <a:pPr algn="just">
              <a:lnSpc>
                <a:spcPct val="150000"/>
              </a:lnSpc>
            </a:pPr>
            <a:r>
              <a:rPr lang="en-US" sz="1400" b="1" dirty="0">
                <a:solidFill>
                  <a:schemeClr val="bg1"/>
                </a:solidFill>
                <a:latin typeface="Raleway" panose="020B0503030101060003" pitchFamily="34" charset="0"/>
              </a:rPr>
              <a:t>XTANT Medical Systems has been chosen as the merged parent company name of Bacterin and X-spine. This name was designed to portray both companies in the Biologics and Hardware market space. By definition, extant means to stand out or above which we believe our company will represent in the market. The ‘E’ has been dropped from the company name in order to differentiate ourselves from the TV show </a:t>
            </a:r>
            <a:r>
              <a:rPr lang="en-US" sz="1400" b="1" dirty="0" smtClean="0">
                <a:solidFill>
                  <a:schemeClr val="bg1"/>
                </a:solidFill>
                <a:latin typeface="Raleway" panose="020B0503030101060003" pitchFamily="34" charset="0"/>
              </a:rPr>
              <a:t>Extant, thus increasing value in online marketing campaigns. </a:t>
            </a:r>
            <a:r>
              <a:rPr lang="en-US" sz="1400" b="1" dirty="0">
                <a:solidFill>
                  <a:schemeClr val="bg1"/>
                </a:solidFill>
                <a:latin typeface="Raleway" panose="020B0503030101060003" pitchFamily="34" charset="0"/>
              </a:rPr>
              <a:t>Medical Systems demonstrates good visibility with the investor community and provides the option of acquiring additional sub companies. </a:t>
            </a:r>
            <a:endParaRPr lang="es-ES_tradnl" sz="1400" dirty="0" smtClean="0">
              <a:solidFill>
                <a:schemeClr val="bg1"/>
              </a:solidFill>
              <a:latin typeface="Raleway" panose="020B0503030101060003" pitchFamily="34" charset="0"/>
            </a:endParaRPr>
          </a:p>
        </p:txBody>
      </p:sp>
      <p:grpSp>
        <p:nvGrpSpPr>
          <p:cNvPr id="31" name="Grupo 30"/>
          <p:cNvGrpSpPr/>
          <p:nvPr/>
        </p:nvGrpSpPr>
        <p:grpSpPr>
          <a:xfrm>
            <a:off x="11626988" y="241047"/>
            <a:ext cx="417099" cy="8150761"/>
            <a:chOff x="11626988" y="241047"/>
            <a:chExt cx="417099" cy="8150761"/>
          </a:xfrm>
        </p:grpSpPr>
        <p:cxnSp>
          <p:nvCxnSpPr>
            <p:cNvPr id="24" name="Conector recto 23"/>
            <p:cNvCxnSpPr/>
            <p:nvPr/>
          </p:nvCxnSpPr>
          <p:spPr>
            <a:xfrm>
              <a:off x="11626988" y="8391808"/>
              <a:ext cx="343416" cy="0"/>
            </a:xfrm>
            <a:prstGeom prst="line">
              <a:avLst/>
            </a:prstGeom>
            <a:ln>
              <a:solidFill>
                <a:schemeClr val="tx1">
                  <a:lumMod val="50000"/>
                  <a:lumOff val="50000"/>
                  <a:alpha val="30000"/>
                </a:schemeClr>
              </a:solidFill>
            </a:ln>
          </p:spPr>
          <p:style>
            <a:lnRef idx="1">
              <a:schemeClr val="accent1"/>
            </a:lnRef>
            <a:fillRef idx="0">
              <a:schemeClr val="accent1"/>
            </a:fillRef>
            <a:effectRef idx="0">
              <a:schemeClr val="accent1"/>
            </a:effectRef>
            <a:fontRef idx="minor">
              <a:schemeClr val="tx1"/>
            </a:fontRef>
          </p:style>
        </p:cxnSp>
        <p:sp>
          <p:nvSpPr>
            <p:cNvPr id="27" name="CuadroTexto 26"/>
            <p:cNvSpPr txBox="1"/>
            <p:nvPr/>
          </p:nvSpPr>
          <p:spPr>
            <a:xfrm>
              <a:off x="11745607" y="241047"/>
              <a:ext cx="298480" cy="338554"/>
            </a:xfrm>
            <a:prstGeom prst="rect">
              <a:avLst/>
            </a:prstGeom>
            <a:noFill/>
          </p:spPr>
          <p:txBody>
            <a:bodyPr wrap="none" rtlCol="0">
              <a:spAutoFit/>
            </a:bodyPr>
            <a:lstStyle/>
            <a:p>
              <a:pPr algn="ctr"/>
              <a:r>
                <a:rPr lang="es-ES" sz="1600" dirty="0" smtClean="0">
                  <a:solidFill>
                    <a:schemeClr val="bg1">
                      <a:lumMod val="95000"/>
                    </a:schemeClr>
                  </a:solidFill>
                  <a:latin typeface="Arial" panose="020B0604020202020204" pitchFamily="34" charset="0"/>
                  <a:cs typeface="Arial" panose="020B0604020202020204" pitchFamily="34" charset="0"/>
                </a:rPr>
                <a:t>2</a:t>
              </a:r>
              <a:endParaRPr lang="es-VE" sz="1600" dirty="0">
                <a:solidFill>
                  <a:schemeClr val="bg1">
                    <a:lumMod val="95000"/>
                  </a:schemeClr>
                </a:solidFill>
                <a:latin typeface="Arial" panose="020B0604020202020204" pitchFamily="34" charset="0"/>
                <a:cs typeface="Arial" panose="020B0604020202020204" pitchFamily="34" charset="0"/>
              </a:endParaRPr>
            </a:p>
          </p:txBody>
        </p:sp>
      </p:grpSp>
      <p:pic>
        <p:nvPicPr>
          <p:cNvPr id="2051" name="Picture 3" descr="M:\Marketing\_NEW LOGO\XTANT_1_IC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5942" y="0"/>
            <a:ext cx="988458" cy="988458"/>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3"/>
          <p:cNvSpPr txBox="1"/>
          <p:nvPr/>
        </p:nvSpPr>
        <p:spPr>
          <a:xfrm>
            <a:off x="3707371" y="877139"/>
            <a:ext cx="4777270" cy="523220"/>
          </a:xfrm>
          <a:prstGeom prst="rect">
            <a:avLst/>
          </a:prstGeom>
          <a:noFill/>
        </p:spPr>
        <p:txBody>
          <a:bodyPr wrap="none" rtlCol="0">
            <a:spAutoFit/>
          </a:bodyPr>
          <a:lstStyle/>
          <a:p>
            <a:pPr algn="ctr"/>
            <a:r>
              <a:rPr lang="es-ES" sz="2800" dirty="0" smtClean="0">
                <a:solidFill>
                  <a:srgbClr val="39404F"/>
                </a:solidFill>
                <a:latin typeface="Raleway" panose="020B0503030101060003" pitchFamily="34" charset="0"/>
              </a:rPr>
              <a:t>XTANT MEDICAL SYSTEMS</a:t>
            </a:r>
            <a:endParaRPr lang="es-VE" sz="2800" dirty="0">
              <a:solidFill>
                <a:srgbClr val="39404F"/>
              </a:solidFill>
              <a:latin typeface="Raleway" panose="020B0503030101060003" pitchFamily="34" charset="0"/>
            </a:endParaRPr>
          </a:p>
        </p:txBody>
      </p:sp>
      <p:sp>
        <p:nvSpPr>
          <p:cNvPr id="20" name="Rectángulo 14"/>
          <p:cNvSpPr/>
          <p:nvPr/>
        </p:nvSpPr>
        <p:spPr>
          <a:xfrm>
            <a:off x="4379405" y="1394384"/>
            <a:ext cx="3441198" cy="338554"/>
          </a:xfrm>
          <a:prstGeom prst="rect">
            <a:avLst/>
          </a:prstGeom>
        </p:spPr>
        <p:txBody>
          <a:bodyPr wrap="none">
            <a:spAutoFit/>
          </a:bodyPr>
          <a:lstStyle/>
          <a:p>
            <a:pPr algn="ctr"/>
            <a:r>
              <a:rPr lang="en-US" sz="1600" dirty="0" smtClean="0">
                <a:solidFill>
                  <a:srgbClr val="1E90FF"/>
                </a:solidFill>
                <a:latin typeface="Fira Sans" pitchFamily="34" charset="0"/>
                <a:ea typeface="Fira Sans" pitchFamily="34" charset="0"/>
              </a:rPr>
              <a:t>Rationale behind the name change</a:t>
            </a:r>
            <a:endParaRPr lang="en-US" sz="1600" dirty="0">
              <a:solidFill>
                <a:srgbClr val="1E90FF"/>
              </a:solidFill>
              <a:latin typeface="Fira Sans" pitchFamily="34" charset="0"/>
              <a:ea typeface="Fira Sans" pitchFamily="34" charset="0"/>
            </a:endParaRPr>
          </a:p>
        </p:txBody>
      </p:sp>
    </p:spTree>
    <p:extLst>
      <p:ext uri="{BB962C8B-B14F-4D97-AF65-F5344CB8AC3E}">
        <p14:creationId xmlns:p14="http://schemas.microsoft.com/office/powerpoint/2010/main" val="109124987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fade">
                                      <p:cBhvr>
                                        <p:cTn id="14" dur="1000"/>
                                        <p:tgtEl>
                                          <p:spTgt spid="2051"/>
                                        </p:tgtEl>
                                      </p:cBhvr>
                                    </p:animEffect>
                                    <p:anim calcmode="lin" valueType="num">
                                      <p:cBhvr>
                                        <p:cTn id="15" dur="1000" fill="hold"/>
                                        <p:tgtEl>
                                          <p:spTgt spid="2051"/>
                                        </p:tgtEl>
                                        <p:attrNameLst>
                                          <p:attrName>ppt_x</p:attrName>
                                        </p:attrNameLst>
                                      </p:cBhvr>
                                      <p:tavLst>
                                        <p:tav tm="0">
                                          <p:val>
                                            <p:strVal val="#ppt_x"/>
                                          </p:val>
                                        </p:tav>
                                        <p:tav tm="100000">
                                          <p:val>
                                            <p:strVal val="#ppt_x"/>
                                          </p:val>
                                        </p:tav>
                                      </p:tavLst>
                                    </p:anim>
                                    <p:anim calcmode="lin" valueType="num">
                                      <p:cBhvr>
                                        <p:cTn id="16" dur="1000" fill="hold"/>
                                        <p:tgtEl>
                                          <p:spTgt spid="2051"/>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2" presetClass="entr" presetSubtype="2"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right)">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9404F"/>
        </a:solidFill>
        <a:effectLst/>
      </p:bgPr>
    </p:bg>
    <p:spTree>
      <p:nvGrpSpPr>
        <p:cNvPr id="1" name=""/>
        <p:cNvGrpSpPr/>
        <p:nvPr/>
      </p:nvGrpSpPr>
      <p:grpSpPr>
        <a:xfrm>
          <a:off x="0" y="0"/>
          <a:ext cx="0" cy="0"/>
          <a:chOff x="0" y="0"/>
          <a:chExt cx="0" cy="0"/>
        </a:xfrm>
      </p:grpSpPr>
      <p:grpSp>
        <p:nvGrpSpPr>
          <p:cNvPr id="2" name="Grupo 1"/>
          <p:cNvGrpSpPr/>
          <p:nvPr/>
        </p:nvGrpSpPr>
        <p:grpSpPr>
          <a:xfrm>
            <a:off x="4142014" y="3247543"/>
            <a:ext cx="3916139" cy="0"/>
            <a:chOff x="4142011" y="3263607"/>
            <a:chExt cx="3916139" cy="0"/>
          </a:xfrm>
        </p:grpSpPr>
        <p:cxnSp>
          <p:nvCxnSpPr>
            <p:cNvPr id="3" name="Conector recto 2"/>
            <p:cNvCxnSpPr/>
            <p:nvPr/>
          </p:nvCxnSpPr>
          <p:spPr>
            <a:xfrm>
              <a:off x="7308100" y="3263607"/>
              <a:ext cx="750050" cy="0"/>
            </a:xfrm>
            <a:prstGeom prst="line">
              <a:avLst/>
            </a:prstGeom>
            <a:ln>
              <a:solidFill>
                <a:schemeClr val="bg1">
                  <a:lumMod val="9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 name="Conector recto 3"/>
            <p:cNvCxnSpPr/>
            <p:nvPr/>
          </p:nvCxnSpPr>
          <p:spPr>
            <a:xfrm>
              <a:off x="4142011" y="3263607"/>
              <a:ext cx="750050" cy="0"/>
            </a:xfrm>
            <a:prstGeom prst="line">
              <a:avLst/>
            </a:prstGeom>
            <a:ln>
              <a:solidFill>
                <a:schemeClr val="bg1">
                  <a:lumMod val="95000"/>
                  <a:alpha val="30000"/>
                </a:schemeClr>
              </a:solidFill>
            </a:ln>
          </p:spPr>
          <p:style>
            <a:lnRef idx="1">
              <a:schemeClr val="accent1"/>
            </a:lnRef>
            <a:fillRef idx="0">
              <a:schemeClr val="accent1"/>
            </a:fillRef>
            <a:effectRef idx="0">
              <a:schemeClr val="accent1"/>
            </a:effectRef>
            <a:fontRef idx="minor">
              <a:schemeClr val="tx1"/>
            </a:fontRef>
          </p:style>
        </p:cxnSp>
      </p:grpSp>
      <p:sp>
        <p:nvSpPr>
          <p:cNvPr id="5" name="CuadroTexto 4"/>
          <p:cNvSpPr txBox="1"/>
          <p:nvPr/>
        </p:nvSpPr>
        <p:spPr>
          <a:xfrm>
            <a:off x="4863939" y="2695050"/>
            <a:ext cx="2464137" cy="916726"/>
          </a:xfrm>
          <a:prstGeom prst="rect">
            <a:avLst/>
          </a:prstGeom>
          <a:noFill/>
        </p:spPr>
        <p:txBody>
          <a:bodyPr wrap="none" rtlCol="0">
            <a:spAutoFit/>
          </a:bodyPr>
          <a:lstStyle/>
          <a:p>
            <a:pPr algn="ctr">
              <a:lnSpc>
                <a:spcPct val="150000"/>
              </a:lnSpc>
            </a:pPr>
            <a:r>
              <a:rPr lang="es-ES" sz="4000" dirty="0" smtClean="0">
                <a:solidFill>
                  <a:schemeClr val="bg1">
                    <a:lumMod val="95000"/>
                  </a:schemeClr>
                </a:solidFill>
                <a:latin typeface="Generica" panose="02000500000000000000" pitchFamily="2" charset="0"/>
                <a:cs typeface="Raavi" panose="020B0502040204020203" pitchFamily="34" charset="0"/>
              </a:rPr>
              <a:t>STRATEGY</a:t>
            </a:r>
            <a:endParaRPr lang="es-VE" sz="4000" dirty="0">
              <a:solidFill>
                <a:schemeClr val="bg1">
                  <a:lumMod val="95000"/>
                </a:schemeClr>
              </a:solidFill>
              <a:latin typeface="Generica" panose="02000500000000000000" pitchFamily="2" charset="0"/>
              <a:cs typeface="Raavi" panose="020B0502040204020203" pitchFamily="34" charset="0"/>
            </a:endParaRPr>
          </a:p>
        </p:txBody>
      </p:sp>
      <p:grpSp>
        <p:nvGrpSpPr>
          <p:cNvPr id="14" name="Grupo 13"/>
          <p:cNvGrpSpPr/>
          <p:nvPr/>
        </p:nvGrpSpPr>
        <p:grpSpPr>
          <a:xfrm>
            <a:off x="5558442" y="3711549"/>
            <a:ext cx="1075116" cy="173946"/>
            <a:chOff x="5558442" y="3711549"/>
            <a:chExt cx="1075116" cy="173946"/>
          </a:xfrm>
        </p:grpSpPr>
        <p:grpSp>
          <p:nvGrpSpPr>
            <p:cNvPr id="6" name="Grupo 5"/>
            <p:cNvGrpSpPr/>
            <p:nvPr/>
          </p:nvGrpSpPr>
          <p:grpSpPr>
            <a:xfrm>
              <a:off x="5558442" y="3711549"/>
              <a:ext cx="1075116" cy="173946"/>
              <a:chOff x="5194300" y="5028670"/>
              <a:chExt cx="1075116" cy="173946"/>
            </a:xfrm>
            <a:noFill/>
          </p:grpSpPr>
          <p:sp>
            <p:nvSpPr>
              <p:cNvPr id="7" name="Elipse 6"/>
              <p:cNvSpPr/>
              <p:nvPr/>
            </p:nvSpPr>
            <p:spPr>
              <a:xfrm>
                <a:off x="5194300" y="5041900"/>
                <a:ext cx="160716" cy="160716"/>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Elipse 8"/>
              <p:cNvSpPr/>
              <p:nvPr/>
            </p:nvSpPr>
            <p:spPr>
              <a:xfrm>
                <a:off x="5803900" y="5028670"/>
                <a:ext cx="160716" cy="160716"/>
              </a:xfrm>
              <a:prstGeom prst="ellipse">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0" name="Elipse 9"/>
              <p:cNvSpPr/>
              <p:nvPr/>
            </p:nvSpPr>
            <p:spPr>
              <a:xfrm>
                <a:off x="6108700" y="5028670"/>
                <a:ext cx="160716" cy="160716"/>
              </a:xfrm>
              <a:prstGeom prst="ellipse">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2" name="Elipse 6"/>
              <p:cNvSpPr/>
              <p:nvPr/>
            </p:nvSpPr>
            <p:spPr>
              <a:xfrm>
                <a:off x="5508625" y="5041900"/>
                <a:ext cx="160716" cy="160716"/>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sp>
          <p:nvSpPr>
            <p:cNvPr id="11" name="Elipse 10"/>
            <p:cNvSpPr/>
            <p:nvPr/>
          </p:nvSpPr>
          <p:spPr>
            <a:xfrm>
              <a:off x="5863242" y="3724779"/>
              <a:ext cx="160716" cy="160716"/>
            </a:xfrm>
            <a:prstGeom prst="ellipse">
              <a:avLst/>
            </a:prstGeom>
            <a:no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spTree>
    <p:extLst>
      <p:ext uri="{BB962C8B-B14F-4D97-AF65-F5344CB8AC3E}">
        <p14:creationId xmlns:p14="http://schemas.microsoft.com/office/powerpoint/2010/main" val="2920962843"/>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0172" y="1941772"/>
            <a:ext cx="5492228" cy="307777"/>
            <a:chOff x="6090172" y="2059756"/>
            <a:chExt cx="5492228" cy="307777"/>
          </a:xfrm>
        </p:grpSpPr>
        <p:grpSp>
          <p:nvGrpSpPr>
            <p:cNvPr id="50" name="Group 38"/>
            <p:cNvGrpSpPr/>
            <p:nvPr/>
          </p:nvGrpSpPr>
          <p:grpSpPr>
            <a:xfrm>
              <a:off x="6090172" y="2075235"/>
              <a:ext cx="277647" cy="276819"/>
              <a:chOff x="2138511" y="2464802"/>
              <a:chExt cx="354012" cy="352956"/>
            </a:xfrm>
            <a:solidFill>
              <a:schemeClr val="accent5"/>
            </a:solidFill>
          </p:grpSpPr>
          <p:sp>
            <p:nvSpPr>
              <p:cNvPr id="51" name="Oval 39"/>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00">
                  <a:latin typeface="Raleway" panose="020B0503030101060003" pitchFamily="34" charset="0"/>
                </a:endParaRPr>
              </a:p>
            </p:txBody>
          </p:sp>
          <p:sp>
            <p:nvSpPr>
              <p:cNvPr id="52" name="Freeform 40"/>
              <p:cNvSpPr>
                <a:spLocks noEditPoints="1"/>
              </p:cNvSpPr>
              <p:nvPr/>
            </p:nvSpPr>
            <p:spPr bwMode="auto">
              <a:xfrm>
                <a:off x="2138511" y="2464802"/>
                <a:ext cx="354012" cy="352956"/>
              </a:xfrm>
              <a:prstGeom prst="ellipse">
                <a:avLst/>
              </a:prstGeom>
              <a:solidFill>
                <a:srgbClr val="2A5A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00">
                  <a:latin typeface="Raleway" panose="020B0503030101060003" pitchFamily="34" charset="0"/>
                </a:endParaRPr>
              </a:p>
            </p:txBody>
          </p:sp>
        </p:grpSp>
        <p:sp>
          <p:nvSpPr>
            <p:cNvPr id="66" name="TextBox 51"/>
            <p:cNvSpPr txBox="1"/>
            <p:nvPr/>
          </p:nvSpPr>
          <p:spPr>
            <a:xfrm>
              <a:off x="6446477" y="2059756"/>
              <a:ext cx="5135923" cy="307777"/>
            </a:xfrm>
            <a:prstGeom prst="rect">
              <a:avLst/>
            </a:prstGeom>
            <a:noFill/>
          </p:spPr>
          <p:txBody>
            <a:bodyPr wrap="square" rtlCol="0">
              <a:spAutoFit/>
            </a:bodyPr>
            <a:lstStyle/>
            <a:p>
              <a:r>
                <a:rPr lang="en-US" sz="1400" dirty="0" smtClean="0">
                  <a:solidFill>
                    <a:schemeClr val="bg1">
                      <a:lumMod val="50000"/>
                    </a:schemeClr>
                  </a:solidFill>
                  <a:latin typeface="Raleway" panose="020B0503030101060003" pitchFamily="34" charset="0"/>
                </a:rPr>
                <a:t>Logo </a:t>
              </a:r>
              <a:r>
                <a:rPr lang="en-US" sz="1400" dirty="0">
                  <a:solidFill>
                    <a:schemeClr val="bg1">
                      <a:lumMod val="50000"/>
                    </a:schemeClr>
                  </a:solidFill>
                  <a:latin typeface="Raleway" panose="020B0503030101060003" pitchFamily="34" charset="0"/>
                </a:rPr>
                <a:t>competitor analysis of similar combined companies</a:t>
              </a:r>
              <a:endParaRPr lang="id-ID" sz="1400" dirty="0">
                <a:solidFill>
                  <a:schemeClr val="bg1">
                    <a:lumMod val="50000"/>
                  </a:schemeClr>
                </a:solidFill>
                <a:latin typeface="Raleway" panose="020B0503030101060003" pitchFamily="34" charset="0"/>
              </a:endParaRPr>
            </a:p>
          </p:txBody>
        </p:sp>
      </p:grpSp>
      <p:grpSp>
        <p:nvGrpSpPr>
          <p:cNvPr id="2" name="Group 1"/>
          <p:cNvGrpSpPr/>
          <p:nvPr/>
        </p:nvGrpSpPr>
        <p:grpSpPr>
          <a:xfrm>
            <a:off x="6100004" y="2376069"/>
            <a:ext cx="5482395" cy="307777"/>
            <a:chOff x="6100004" y="3799753"/>
            <a:chExt cx="5482395" cy="307777"/>
          </a:xfrm>
        </p:grpSpPr>
        <p:grpSp>
          <p:nvGrpSpPr>
            <p:cNvPr id="59" name="Group 44"/>
            <p:cNvGrpSpPr/>
            <p:nvPr/>
          </p:nvGrpSpPr>
          <p:grpSpPr>
            <a:xfrm>
              <a:off x="6100004" y="3830621"/>
              <a:ext cx="277647" cy="276819"/>
              <a:chOff x="2138511" y="2464802"/>
              <a:chExt cx="354012" cy="352956"/>
            </a:xfrm>
            <a:solidFill>
              <a:schemeClr val="accent3">
                <a:lumMod val="75000"/>
              </a:schemeClr>
            </a:solidFill>
          </p:grpSpPr>
          <p:sp>
            <p:nvSpPr>
              <p:cNvPr id="60" name="Oval 45"/>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00">
                  <a:latin typeface="Raleway" panose="020B0503030101060003" pitchFamily="34" charset="0"/>
                </a:endParaRPr>
              </a:p>
            </p:txBody>
          </p:sp>
          <p:sp>
            <p:nvSpPr>
              <p:cNvPr id="61" name="Freeform 46"/>
              <p:cNvSpPr>
                <a:spLocks noEditPoints="1"/>
              </p:cNvSpPr>
              <p:nvPr/>
            </p:nvSpPr>
            <p:spPr bwMode="auto">
              <a:xfrm>
                <a:off x="2138511" y="2464802"/>
                <a:ext cx="354012" cy="352956"/>
              </a:xfrm>
              <a:prstGeom prst="ellipse">
                <a:avLst/>
              </a:prstGeom>
              <a:solidFill>
                <a:srgbClr val="3940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00">
                  <a:latin typeface="Raleway" panose="020B0503030101060003" pitchFamily="34" charset="0"/>
                </a:endParaRPr>
              </a:p>
            </p:txBody>
          </p:sp>
        </p:grpSp>
        <p:sp>
          <p:nvSpPr>
            <p:cNvPr id="72" name="TextBox 57"/>
            <p:cNvSpPr txBox="1"/>
            <p:nvPr/>
          </p:nvSpPr>
          <p:spPr>
            <a:xfrm>
              <a:off x="6446476" y="3799753"/>
              <a:ext cx="5135923" cy="307777"/>
            </a:xfrm>
            <a:prstGeom prst="rect">
              <a:avLst/>
            </a:prstGeom>
            <a:noFill/>
          </p:spPr>
          <p:txBody>
            <a:bodyPr wrap="square" rtlCol="0">
              <a:spAutoFit/>
            </a:bodyPr>
            <a:lstStyle/>
            <a:p>
              <a:r>
                <a:rPr lang="en-US" sz="1400" dirty="0" smtClean="0">
                  <a:solidFill>
                    <a:schemeClr val="bg1">
                      <a:lumMod val="50000"/>
                    </a:schemeClr>
                  </a:solidFill>
                  <a:latin typeface="Raleway" panose="020B0503030101060003" pitchFamily="34" charset="0"/>
                </a:rPr>
                <a:t>Adoption </a:t>
              </a:r>
              <a:r>
                <a:rPr lang="en-US" sz="1400" dirty="0">
                  <a:solidFill>
                    <a:schemeClr val="bg1">
                      <a:lumMod val="50000"/>
                    </a:schemeClr>
                  </a:solidFill>
                  <a:latin typeface="Raleway" panose="020B0503030101060003" pitchFamily="34" charset="0"/>
                </a:rPr>
                <a:t>of colors from X-spine</a:t>
              </a:r>
              <a:endParaRPr lang="id-ID" sz="1400" dirty="0">
                <a:solidFill>
                  <a:schemeClr val="bg1">
                    <a:lumMod val="50000"/>
                  </a:schemeClr>
                </a:solidFill>
                <a:latin typeface="Raleway" panose="020B0503030101060003" pitchFamily="34" charset="0"/>
              </a:endParaRPr>
            </a:p>
          </p:txBody>
        </p:sp>
      </p:grpSp>
      <p:grpSp>
        <p:nvGrpSpPr>
          <p:cNvPr id="6" name="Group 5"/>
          <p:cNvGrpSpPr/>
          <p:nvPr/>
        </p:nvGrpSpPr>
        <p:grpSpPr>
          <a:xfrm>
            <a:off x="6100004" y="4165068"/>
            <a:ext cx="5482396" cy="1098128"/>
            <a:chOff x="6100004" y="4448733"/>
            <a:chExt cx="5482396" cy="1098128"/>
          </a:xfrm>
        </p:grpSpPr>
        <p:grpSp>
          <p:nvGrpSpPr>
            <p:cNvPr id="62" name="Group 47"/>
            <p:cNvGrpSpPr/>
            <p:nvPr/>
          </p:nvGrpSpPr>
          <p:grpSpPr>
            <a:xfrm>
              <a:off x="6100004" y="4470636"/>
              <a:ext cx="277647" cy="276819"/>
              <a:chOff x="2138511" y="2464802"/>
              <a:chExt cx="354012" cy="352956"/>
            </a:xfrm>
            <a:solidFill>
              <a:schemeClr val="accent5">
                <a:lumMod val="75000"/>
              </a:schemeClr>
            </a:solidFill>
          </p:grpSpPr>
          <p:sp>
            <p:nvSpPr>
              <p:cNvPr id="63" name="Oval 48"/>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00">
                  <a:latin typeface="Raleway" panose="020B0503030101060003" pitchFamily="34" charset="0"/>
                </a:endParaRPr>
              </a:p>
            </p:txBody>
          </p:sp>
          <p:sp>
            <p:nvSpPr>
              <p:cNvPr id="64" name="Freeform 49"/>
              <p:cNvSpPr>
                <a:spLocks noEditPoints="1"/>
              </p:cNvSpPr>
              <p:nvPr/>
            </p:nvSpPr>
            <p:spPr bwMode="auto">
              <a:xfrm>
                <a:off x="2138511" y="2464802"/>
                <a:ext cx="354012" cy="352956"/>
              </a:xfrm>
              <a:prstGeom prst="ellipse">
                <a:avLst/>
              </a:prstGeom>
              <a:solidFill>
                <a:srgbClr val="2A5A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00">
                  <a:latin typeface="Raleway" panose="020B0503030101060003" pitchFamily="34" charset="0"/>
                </a:endParaRPr>
              </a:p>
            </p:txBody>
          </p:sp>
        </p:grpSp>
        <p:grpSp>
          <p:nvGrpSpPr>
            <p:cNvPr id="74" name="Group 59"/>
            <p:cNvGrpSpPr/>
            <p:nvPr/>
          </p:nvGrpSpPr>
          <p:grpSpPr>
            <a:xfrm>
              <a:off x="6377653" y="4448733"/>
              <a:ext cx="5204747" cy="1098128"/>
              <a:chOff x="2615766" y="5589923"/>
              <a:chExt cx="5204747" cy="1098128"/>
            </a:xfrm>
          </p:grpSpPr>
          <p:sp>
            <p:nvSpPr>
              <p:cNvPr id="75" name="TextBox 60"/>
              <p:cNvSpPr txBox="1"/>
              <p:nvPr/>
            </p:nvSpPr>
            <p:spPr>
              <a:xfrm>
                <a:off x="2615766" y="5589923"/>
                <a:ext cx="5204747" cy="523220"/>
              </a:xfrm>
              <a:prstGeom prst="rect">
                <a:avLst/>
              </a:prstGeom>
              <a:noFill/>
            </p:spPr>
            <p:txBody>
              <a:bodyPr wrap="square" rtlCol="0">
                <a:spAutoFit/>
              </a:bodyPr>
              <a:lstStyle/>
              <a:p>
                <a:r>
                  <a:rPr lang="en-US" sz="1400" dirty="0" smtClean="0">
                    <a:solidFill>
                      <a:schemeClr val="bg1">
                        <a:lumMod val="50000"/>
                      </a:schemeClr>
                    </a:solidFill>
                    <a:latin typeface="Raleway" panose="020B0503030101060003" pitchFamily="34" charset="0"/>
                  </a:rPr>
                  <a:t>Top </a:t>
                </a:r>
                <a:r>
                  <a:rPr lang="en-US" sz="1400" dirty="0">
                    <a:solidFill>
                      <a:schemeClr val="bg1">
                        <a:lumMod val="50000"/>
                      </a:schemeClr>
                    </a:solidFill>
                    <a:latin typeface="Raleway" panose="020B0503030101060003" pitchFamily="34" charset="0"/>
                  </a:rPr>
                  <a:t>3 logos will be reviewed by CEO, Marketing, and option of X-spine input</a:t>
                </a:r>
                <a:endParaRPr lang="id-ID" sz="1400" dirty="0">
                  <a:solidFill>
                    <a:schemeClr val="bg1">
                      <a:lumMod val="50000"/>
                    </a:schemeClr>
                  </a:solidFill>
                  <a:latin typeface="Raleway" panose="020B0503030101060003" pitchFamily="34" charset="0"/>
                </a:endParaRPr>
              </a:p>
            </p:txBody>
          </p:sp>
          <p:sp>
            <p:nvSpPr>
              <p:cNvPr id="76" name="TextBox 61"/>
              <p:cNvSpPr txBox="1"/>
              <p:nvPr/>
            </p:nvSpPr>
            <p:spPr>
              <a:xfrm>
                <a:off x="2615766" y="6041720"/>
                <a:ext cx="4536153" cy="646331"/>
              </a:xfrm>
              <a:prstGeom prst="rect">
                <a:avLst/>
              </a:prstGeom>
              <a:noFill/>
            </p:spPr>
            <p:txBody>
              <a:bodyPr wrap="square" rtlCol="0">
                <a:spAutoFit/>
              </a:bodyPr>
              <a:lstStyle/>
              <a:p>
                <a:pPr>
                  <a:lnSpc>
                    <a:spcPct val="150000"/>
                  </a:lnSpc>
                </a:pPr>
                <a:r>
                  <a:rPr lang="en-US" sz="800" dirty="0" smtClean="0">
                    <a:solidFill>
                      <a:schemeClr val="bg1">
                        <a:lumMod val="65000"/>
                      </a:schemeClr>
                    </a:solidFill>
                    <a:latin typeface="Raleway" panose="020B0503030101060003" pitchFamily="34" charset="0"/>
                  </a:rPr>
                  <a:t>Each </a:t>
                </a:r>
                <a:r>
                  <a:rPr lang="en-US" sz="800" dirty="0">
                    <a:solidFill>
                      <a:schemeClr val="bg1">
                        <a:lumMod val="65000"/>
                      </a:schemeClr>
                    </a:solidFill>
                    <a:latin typeface="Raleway" panose="020B0503030101060003" pitchFamily="34" charset="0"/>
                  </a:rPr>
                  <a:t>logo will be accompanied by a business card design, homepage mock-up, and displayed on various background colors (black logo on white background, white logo on black background).</a:t>
                </a:r>
                <a:endParaRPr lang="en-US" sz="800" b="1" dirty="0">
                  <a:solidFill>
                    <a:schemeClr val="bg1">
                      <a:lumMod val="65000"/>
                    </a:schemeClr>
                  </a:solidFill>
                  <a:latin typeface="Raleway" panose="020B0503030101060003" pitchFamily="34" charset="0"/>
                </a:endParaRPr>
              </a:p>
            </p:txBody>
          </p:sp>
        </p:grpSp>
      </p:grpSp>
      <p:pic>
        <p:nvPicPr>
          <p:cNvPr id="49" name="Picture 3" descr="M:\Marketing\_NEW LOGO\XTANT_1_IC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5942" y="0"/>
            <a:ext cx="988458" cy="988458"/>
          </a:xfrm>
          <a:prstGeom prst="rect">
            <a:avLst/>
          </a:prstGeom>
          <a:noFill/>
          <a:extLst>
            <a:ext uri="{909E8E84-426E-40DD-AFC4-6F175D3DCCD1}">
              <a14:hiddenFill xmlns:a14="http://schemas.microsoft.com/office/drawing/2010/main">
                <a:solidFill>
                  <a:srgbClr val="FFFFFF"/>
                </a:solidFill>
              </a14:hiddenFill>
            </a:ext>
          </a:extLst>
        </p:spPr>
      </p:pic>
      <p:sp>
        <p:nvSpPr>
          <p:cNvPr id="55" name="CuadroTexto 3"/>
          <p:cNvSpPr txBox="1"/>
          <p:nvPr/>
        </p:nvSpPr>
        <p:spPr>
          <a:xfrm>
            <a:off x="3707371" y="877139"/>
            <a:ext cx="4777270" cy="523220"/>
          </a:xfrm>
          <a:prstGeom prst="rect">
            <a:avLst/>
          </a:prstGeom>
          <a:noFill/>
        </p:spPr>
        <p:txBody>
          <a:bodyPr wrap="none" rtlCol="0">
            <a:spAutoFit/>
          </a:bodyPr>
          <a:lstStyle/>
          <a:p>
            <a:pPr algn="ctr"/>
            <a:r>
              <a:rPr lang="es-ES" sz="2800" dirty="0" smtClean="0">
                <a:solidFill>
                  <a:srgbClr val="39404F"/>
                </a:solidFill>
                <a:latin typeface="Raleway" panose="020B0503030101060003" pitchFamily="34" charset="0"/>
              </a:rPr>
              <a:t>XTANT MEDICAL SYSTEMS</a:t>
            </a:r>
            <a:endParaRPr lang="es-VE" sz="2800" dirty="0">
              <a:solidFill>
                <a:srgbClr val="39404F"/>
              </a:solidFill>
              <a:latin typeface="Raleway" panose="020B0503030101060003" pitchFamily="34" charset="0"/>
            </a:endParaRPr>
          </a:p>
        </p:txBody>
      </p:sp>
      <p:sp>
        <p:nvSpPr>
          <p:cNvPr id="77" name="Rectángulo 14"/>
          <p:cNvSpPr/>
          <p:nvPr/>
        </p:nvSpPr>
        <p:spPr>
          <a:xfrm>
            <a:off x="4718315" y="1394384"/>
            <a:ext cx="2763385" cy="338554"/>
          </a:xfrm>
          <a:prstGeom prst="rect">
            <a:avLst/>
          </a:prstGeom>
        </p:spPr>
        <p:txBody>
          <a:bodyPr wrap="none">
            <a:spAutoFit/>
          </a:bodyPr>
          <a:lstStyle/>
          <a:p>
            <a:pPr algn="ctr"/>
            <a:r>
              <a:rPr lang="en-US" sz="1600" dirty="0" smtClean="0">
                <a:solidFill>
                  <a:srgbClr val="1E90FF"/>
                </a:solidFill>
                <a:latin typeface="Fira Sans" pitchFamily="34" charset="0"/>
                <a:ea typeface="Fira Sans" pitchFamily="34" charset="0"/>
              </a:rPr>
              <a:t>Rebranding Process Outline</a:t>
            </a:r>
            <a:endParaRPr lang="en-US" sz="1600" dirty="0">
              <a:solidFill>
                <a:srgbClr val="1E90FF"/>
              </a:solidFill>
              <a:latin typeface="Fira Sans" pitchFamily="34" charset="0"/>
              <a:ea typeface="Fira Sans" pitchFamily="34" charset="0"/>
            </a:endParaRPr>
          </a:p>
        </p:txBody>
      </p:sp>
      <p:pic>
        <p:nvPicPr>
          <p:cNvPr id="78" name="Picture 2" descr="M:\Marketing\_NEW LOGO\Presentation\Images\Xspine-websi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66" y="1864670"/>
            <a:ext cx="5314336" cy="4997225"/>
          </a:xfrm>
          <a:prstGeom prst="rect">
            <a:avLst/>
          </a:prstGeom>
          <a:noFill/>
          <a:extLst>
            <a:ext uri="{909E8E84-426E-40DD-AFC4-6F175D3DCCD1}">
              <a14:hiddenFill xmlns:a14="http://schemas.microsoft.com/office/drawing/2010/main">
                <a:solidFill>
                  <a:srgbClr val="FFFFFF"/>
                </a:solidFill>
              </a14:hiddenFill>
            </a:ext>
          </a:extLst>
        </p:spPr>
      </p:pic>
      <p:grpSp>
        <p:nvGrpSpPr>
          <p:cNvPr id="84" name="Group 83"/>
          <p:cNvGrpSpPr/>
          <p:nvPr/>
        </p:nvGrpSpPr>
        <p:grpSpPr>
          <a:xfrm>
            <a:off x="6089356" y="2841425"/>
            <a:ext cx="5493044" cy="688360"/>
            <a:chOff x="6090172" y="2059757"/>
            <a:chExt cx="5493044" cy="688360"/>
          </a:xfrm>
        </p:grpSpPr>
        <p:grpSp>
          <p:nvGrpSpPr>
            <p:cNvPr id="85" name="Group 38"/>
            <p:cNvGrpSpPr/>
            <p:nvPr/>
          </p:nvGrpSpPr>
          <p:grpSpPr>
            <a:xfrm>
              <a:off x="6090172" y="2075235"/>
              <a:ext cx="277647" cy="276819"/>
              <a:chOff x="2138511" y="2464802"/>
              <a:chExt cx="354012" cy="352956"/>
            </a:xfrm>
            <a:solidFill>
              <a:schemeClr val="accent5"/>
            </a:solidFill>
          </p:grpSpPr>
          <p:sp>
            <p:nvSpPr>
              <p:cNvPr id="87" name="Oval 39"/>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00">
                  <a:latin typeface="Raleway" panose="020B0503030101060003" pitchFamily="34" charset="0"/>
                </a:endParaRPr>
              </a:p>
            </p:txBody>
          </p:sp>
          <p:sp>
            <p:nvSpPr>
              <p:cNvPr id="88" name="Freeform 40"/>
              <p:cNvSpPr>
                <a:spLocks noEditPoints="1"/>
              </p:cNvSpPr>
              <p:nvPr/>
            </p:nvSpPr>
            <p:spPr bwMode="auto">
              <a:xfrm>
                <a:off x="2138511" y="2464802"/>
                <a:ext cx="354012" cy="352956"/>
              </a:xfrm>
              <a:prstGeom prst="ellipse">
                <a:avLst/>
              </a:prstGeom>
              <a:solidFill>
                <a:srgbClr val="2A5A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00">
                  <a:latin typeface="Raleway" panose="020B0503030101060003" pitchFamily="34" charset="0"/>
                </a:endParaRPr>
              </a:p>
            </p:txBody>
          </p:sp>
        </p:grpSp>
        <p:sp>
          <p:nvSpPr>
            <p:cNvPr id="86" name="TextBox 51"/>
            <p:cNvSpPr txBox="1"/>
            <p:nvPr/>
          </p:nvSpPr>
          <p:spPr>
            <a:xfrm>
              <a:off x="6446478" y="2059757"/>
              <a:ext cx="5136738" cy="688360"/>
            </a:xfrm>
            <a:prstGeom prst="rect">
              <a:avLst/>
            </a:prstGeom>
            <a:noFill/>
          </p:spPr>
          <p:txBody>
            <a:bodyPr wrap="square" rtlCol="0">
              <a:noAutofit/>
            </a:bodyPr>
            <a:lstStyle/>
            <a:p>
              <a:r>
                <a:rPr lang="en-US" sz="1400" dirty="0" smtClean="0">
                  <a:solidFill>
                    <a:schemeClr val="bg1">
                      <a:lumMod val="50000"/>
                    </a:schemeClr>
                  </a:solidFill>
                  <a:latin typeface="Raleway" panose="020B0503030101060003" pitchFamily="34" charset="0"/>
                </a:rPr>
                <a:t>Graphic </a:t>
              </a:r>
              <a:r>
                <a:rPr lang="en-US" sz="1400" dirty="0">
                  <a:solidFill>
                    <a:schemeClr val="bg1">
                      <a:lumMod val="50000"/>
                    </a:schemeClr>
                  </a:solidFill>
                  <a:latin typeface="Raleway" panose="020B0503030101060003" pitchFamily="34" charset="0"/>
                </a:rPr>
                <a:t>Design creates multiple logo options using competitor analysis and overall definition of the company </a:t>
              </a:r>
              <a:r>
                <a:rPr lang="en-US" sz="1400" dirty="0" smtClean="0">
                  <a:solidFill>
                    <a:schemeClr val="bg1">
                      <a:lumMod val="50000"/>
                    </a:schemeClr>
                  </a:solidFill>
                  <a:latin typeface="Raleway" panose="020B0503030101060003" pitchFamily="34" charset="0"/>
                </a:rPr>
                <a:t>name</a:t>
              </a:r>
              <a:endParaRPr lang="id-ID" sz="1400" dirty="0">
                <a:solidFill>
                  <a:schemeClr val="bg1">
                    <a:lumMod val="50000"/>
                  </a:schemeClr>
                </a:solidFill>
                <a:latin typeface="Raleway" panose="020B0503030101060003" pitchFamily="34" charset="0"/>
              </a:endParaRPr>
            </a:p>
          </p:txBody>
        </p:sp>
      </p:grpSp>
      <p:grpSp>
        <p:nvGrpSpPr>
          <p:cNvPr id="89" name="Group 88"/>
          <p:cNvGrpSpPr/>
          <p:nvPr/>
        </p:nvGrpSpPr>
        <p:grpSpPr>
          <a:xfrm>
            <a:off x="6089356" y="3598512"/>
            <a:ext cx="5492228" cy="523220"/>
            <a:chOff x="6090172" y="2059756"/>
            <a:chExt cx="5492228" cy="523220"/>
          </a:xfrm>
        </p:grpSpPr>
        <p:grpSp>
          <p:nvGrpSpPr>
            <p:cNvPr id="90" name="Group 38"/>
            <p:cNvGrpSpPr/>
            <p:nvPr/>
          </p:nvGrpSpPr>
          <p:grpSpPr>
            <a:xfrm>
              <a:off x="6090172" y="2075235"/>
              <a:ext cx="277647" cy="276819"/>
              <a:chOff x="2138511" y="2464802"/>
              <a:chExt cx="354012" cy="352956"/>
            </a:xfrm>
            <a:solidFill>
              <a:schemeClr val="accent5"/>
            </a:solidFill>
          </p:grpSpPr>
          <p:sp>
            <p:nvSpPr>
              <p:cNvPr id="92" name="Oval 39"/>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00">
                  <a:latin typeface="Raleway" panose="020B0503030101060003" pitchFamily="34" charset="0"/>
                </a:endParaRPr>
              </a:p>
            </p:txBody>
          </p:sp>
          <p:sp>
            <p:nvSpPr>
              <p:cNvPr id="93" name="Freeform 40"/>
              <p:cNvSpPr>
                <a:spLocks noEditPoints="1"/>
              </p:cNvSpPr>
              <p:nvPr/>
            </p:nvSpPr>
            <p:spPr bwMode="auto">
              <a:xfrm>
                <a:off x="2138511" y="2464802"/>
                <a:ext cx="354012" cy="352956"/>
              </a:xfrm>
              <a:prstGeom prst="ellipse">
                <a:avLst/>
              </a:prstGeom>
              <a:solidFill>
                <a:srgbClr val="2A5A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00">
                  <a:latin typeface="Raleway" panose="020B0503030101060003" pitchFamily="34" charset="0"/>
                </a:endParaRPr>
              </a:p>
            </p:txBody>
          </p:sp>
        </p:grpSp>
        <p:sp>
          <p:nvSpPr>
            <p:cNvPr id="91" name="TextBox 51"/>
            <p:cNvSpPr txBox="1"/>
            <p:nvPr/>
          </p:nvSpPr>
          <p:spPr>
            <a:xfrm>
              <a:off x="6446477" y="2059756"/>
              <a:ext cx="5135923" cy="523220"/>
            </a:xfrm>
            <a:prstGeom prst="rect">
              <a:avLst/>
            </a:prstGeom>
            <a:noFill/>
          </p:spPr>
          <p:txBody>
            <a:bodyPr wrap="square" rtlCol="0">
              <a:spAutoFit/>
            </a:bodyPr>
            <a:lstStyle/>
            <a:p>
              <a:r>
                <a:rPr lang="en-US" sz="1400" dirty="0" smtClean="0">
                  <a:solidFill>
                    <a:schemeClr val="bg1">
                      <a:lumMod val="50000"/>
                    </a:schemeClr>
                  </a:solidFill>
                  <a:latin typeface="Raleway" panose="020B0503030101060003" pitchFamily="34" charset="0"/>
                </a:rPr>
                <a:t>Marketing </a:t>
              </a:r>
              <a:r>
                <a:rPr lang="en-US" sz="1400" dirty="0">
                  <a:solidFill>
                    <a:schemeClr val="bg1">
                      <a:lumMod val="50000"/>
                    </a:schemeClr>
                  </a:solidFill>
                  <a:latin typeface="Raleway" panose="020B0503030101060003" pitchFamily="34" charset="0"/>
                </a:rPr>
                <a:t>will narrow options to top 3 logos which best represent the new company </a:t>
              </a:r>
              <a:r>
                <a:rPr lang="en-US" sz="1400" dirty="0" smtClean="0">
                  <a:solidFill>
                    <a:schemeClr val="bg1">
                      <a:lumMod val="50000"/>
                    </a:schemeClr>
                  </a:solidFill>
                  <a:latin typeface="Raleway" panose="020B0503030101060003" pitchFamily="34" charset="0"/>
                </a:rPr>
                <a:t>goal</a:t>
              </a:r>
              <a:endParaRPr lang="id-ID" sz="1400" dirty="0">
                <a:solidFill>
                  <a:schemeClr val="bg1">
                    <a:lumMod val="50000"/>
                  </a:schemeClr>
                </a:solidFill>
                <a:latin typeface="Raleway" panose="020B0503030101060003" pitchFamily="34" charset="0"/>
              </a:endParaRPr>
            </a:p>
          </p:txBody>
        </p:sp>
      </p:grpSp>
      <p:grpSp>
        <p:nvGrpSpPr>
          <p:cNvPr id="94" name="Group 93"/>
          <p:cNvGrpSpPr/>
          <p:nvPr/>
        </p:nvGrpSpPr>
        <p:grpSpPr>
          <a:xfrm>
            <a:off x="6089356" y="5277593"/>
            <a:ext cx="5492228" cy="523220"/>
            <a:chOff x="6090172" y="2059756"/>
            <a:chExt cx="5492228" cy="523220"/>
          </a:xfrm>
        </p:grpSpPr>
        <p:grpSp>
          <p:nvGrpSpPr>
            <p:cNvPr id="95" name="Group 38"/>
            <p:cNvGrpSpPr/>
            <p:nvPr/>
          </p:nvGrpSpPr>
          <p:grpSpPr>
            <a:xfrm>
              <a:off x="6090172" y="2075235"/>
              <a:ext cx="277647" cy="276819"/>
              <a:chOff x="2138511" y="2464802"/>
              <a:chExt cx="354012" cy="352956"/>
            </a:xfrm>
            <a:solidFill>
              <a:schemeClr val="accent5"/>
            </a:solidFill>
          </p:grpSpPr>
          <p:sp>
            <p:nvSpPr>
              <p:cNvPr id="97" name="Oval 39"/>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00">
                  <a:latin typeface="Raleway" panose="020B0503030101060003" pitchFamily="34" charset="0"/>
                </a:endParaRPr>
              </a:p>
            </p:txBody>
          </p:sp>
          <p:sp>
            <p:nvSpPr>
              <p:cNvPr id="98" name="Freeform 40"/>
              <p:cNvSpPr>
                <a:spLocks noEditPoints="1"/>
              </p:cNvSpPr>
              <p:nvPr/>
            </p:nvSpPr>
            <p:spPr bwMode="auto">
              <a:xfrm>
                <a:off x="2138511" y="2464802"/>
                <a:ext cx="354012" cy="352956"/>
              </a:xfrm>
              <a:prstGeom prst="ellipse">
                <a:avLst/>
              </a:prstGeom>
              <a:solidFill>
                <a:srgbClr val="2A5A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00">
                  <a:latin typeface="Raleway" panose="020B0503030101060003" pitchFamily="34" charset="0"/>
                </a:endParaRPr>
              </a:p>
            </p:txBody>
          </p:sp>
        </p:grpSp>
        <p:sp>
          <p:nvSpPr>
            <p:cNvPr id="96" name="TextBox 51"/>
            <p:cNvSpPr txBox="1"/>
            <p:nvPr/>
          </p:nvSpPr>
          <p:spPr>
            <a:xfrm>
              <a:off x="6446477" y="2059756"/>
              <a:ext cx="5135923" cy="523220"/>
            </a:xfrm>
            <a:prstGeom prst="rect">
              <a:avLst/>
            </a:prstGeom>
            <a:noFill/>
          </p:spPr>
          <p:txBody>
            <a:bodyPr wrap="square" rtlCol="0">
              <a:spAutoFit/>
            </a:bodyPr>
            <a:lstStyle/>
            <a:p>
              <a:r>
                <a:rPr lang="en-US" sz="1400" dirty="0" smtClean="0">
                  <a:solidFill>
                    <a:schemeClr val="bg1">
                      <a:lumMod val="50000"/>
                    </a:schemeClr>
                  </a:solidFill>
                  <a:latin typeface="Raleway" panose="020B0503030101060003" pitchFamily="34" charset="0"/>
                </a:rPr>
                <a:t>Top </a:t>
              </a:r>
              <a:r>
                <a:rPr lang="en-US" sz="1400" dirty="0">
                  <a:solidFill>
                    <a:schemeClr val="bg1">
                      <a:lumMod val="50000"/>
                    </a:schemeClr>
                  </a:solidFill>
                  <a:latin typeface="Raleway" panose="020B0503030101060003" pitchFamily="34" charset="0"/>
                </a:rPr>
                <a:t>logo design will be put into a brand identity guide which will include font, color, and positioning.</a:t>
              </a:r>
              <a:endParaRPr lang="id-ID" sz="1400" dirty="0">
                <a:solidFill>
                  <a:schemeClr val="bg1">
                    <a:lumMod val="50000"/>
                  </a:schemeClr>
                </a:solidFill>
                <a:latin typeface="Raleway" panose="020B0503030101060003" pitchFamily="34" charset="0"/>
              </a:endParaRPr>
            </a:p>
          </p:txBody>
        </p:sp>
      </p:grpSp>
      <p:grpSp>
        <p:nvGrpSpPr>
          <p:cNvPr id="99" name="Group 98"/>
          <p:cNvGrpSpPr/>
          <p:nvPr/>
        </p:nvGrpSpPr>
        <p:grpSpPr>
          <a:xfrm>
            <a:off x="6079784" y="5948418"/>
            <a:ext cx="5492228" cy="307777"/>
            <a:chOff x="6090172" y="2059756"/>
            <a:chExt cx="5492228" cy="307777"/>
          </a:xfrm>
        </p:grpSpPr>
        <p:grpSp>
          <p:nvGrpSpPr>
            <p:cNvPr id="100" name="Group 38"/>
            <p:cNvGrpSpPr/>
            <p:nvPr/>
          </p:nvGrpSpPr>
          <p:grpSpPr>
            <a:xfrm>
              <a:off x="6090172" y="2075235"/>
              <a:ext cx="277647" cy="276819"/>
              <a:chOff x="2138511" y="2464802"/>
              <a:chExt cx="354012" cy="352956"/>
            </a:xfrm>
            <a:solidFill>
              <a:schemeClr val="accent5"/>
            </a:solidFill>
          </p:grpSpPr>
          <p:sp>
            <p:nvSpPr>
              <p:cNvPr id="102" name="Oval 39"/>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00">
                  <a:latin typeface="Raleway" panose="020B0503030101060003" pitchFamily="34" charset="0"/>
                </a:endParaRPr>
              </a:p>
            </p:txBody>
          </p:sp>
          <p:sp>
            <p:nvSpPr>
              <p:cNvPr id="103" name="Freeform 40"/>
              <p:cNvSpPr>
                <a:spLocks noEditPoints="1"/>
              </p:cNvSpPr>
              <p:nvPr/>
            </p:nvSpPr>
            <p:spPr bwMode="auto">
              <a:xfrm>
                <a:off x="2138511" y="2464802"/>
                <a:ext cx="354012" cy="352956"/>
              </a:xfrm>
              <a:prstGeom prst="ellipse">
                <a:avLst/>
              </a:prstGeom>
              <a:solidFill>
                <a:srgbClr val="2A5A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00">
                  <a:latin typeface="Raleway" panose="020B0503030101060003" pitchFamily="34" charset="0"/>
                </a:endParaRPr>
              </a:p>
            </p:txBody>
          </p:sp>
        </p:grpSp>
        <p:sp>
          <p:nvSpPr>
            <p:cNvPr id="101" name="TextBox 51"/>
            <p:cNvSpPr txBox="1"/>
            <p:nvPr/>
          </p:nvSpPr>
          <p:spPr>
            <a:xfrm>
              <a:off x="6446477" y="2059756"/>
              <a:ext cx="5135923" cy="307777"/>
            </a:xfrm>
            <a:prstGeom prst="rect">
              <a:avLst/>
            </a:prstGeom>
            <a:noFill/>
          </p:spPr>
          <p:txBody>
            <a:bodyPr wrap="square" rtlCol="0">
              <a:spAutoFit/>
            </a:bodyPr>
            <a:lstStyle/>
            <a:p>
              <a:r>
                <a:rPr lang="en-US" sz="1400" dirty="0" smtClean="0">
                  <a:solidFill>
                    <a:schemeClr val="bg1">
                      <a:lumMod val="50000"/>
                    </a:schemeClr>
                  </a:solidFill>
                  <a:latin typeface="Raleway" panose="020B0503030101060003" pitchFamily="34" charset="0"/>
                </a:rPr>
                <a:t>Additional </a:t>
              </a:r>
              <a:r>
                <a:rPr lang="en-US" sz="1400" dirty="0">
                  <a:solidFill>
                    <a:schemeClr val="bg1">
                      <a:lumMod val="50000"/>
                    </a:schemeClr>
                  </a:solidFill>
                  <a:latin typeface="Raleway" panose="020B0503030101060003" pitchFamily="34" charset="0"/>
                </a:rPr>
                <a:t>materials will be created using the new logo</a:t>
              </a:r>
              <a:endParaRPr lang="id-ID" sz="1400" dirty="0">
                <a:solidFill>
                  <a:schemeClr val="bg1">
                    <a:lumMod val="50000"/>
                  </a:schemeClr>
                </a:solidFill>
                <a:latin typeface="Raleway" panose="020B0503030101060003" pitchFamily="34" charset="0"/>
              </a:endParaRPr>
            </a:p>
          </p:txBody>
        </p:sp>
      </p:grpSp>
    </p:spTree>
    <p:extLst>
      <p:ext uri="{BB962C8B-B14F-4D97-AF65-F5344CB8AC3E}">
        <p14:creationId xmlns:p14="http://schemas.microsoft.com/office/powerpoint/2010/main" val="114488401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84"/>
                                        </p:tgtEl>
                                        <p:attrNameLst>
                                          <p:attrName>style.visibility</p:attrName>
                                        </p:attrNameLst>
                                      </p:cBhvr>
                                      <p:to>
                                        <p:strVal val="visible"/>
                                      </p:to>
                                    </p:set>
                                    <p:animEffect transition="in" filter="fade">
                                      <p:cBhvr>
                                        <p:cTn id="23" dur="1000"/>
                                        <p:tgtEl>
                                          <p:spTgt spid="84"/>
                                        </p:tgtEl>
                                      </p:cBhvr>
                                    </p:animEffect>
                                    <p:anim calcmode="lin" valueType="num">
                                      <p:cBhvr>
                                        <p:cTn id="24" dur="1000" fill="hold"/>
                                        <p:tgtEl>
                                          <p:spTgt spid="84"/>
                                        </p:tgtEl>
                                        <p:attrNameLst>
                                          <p:attrName>ppt_x</p:attrName>
                                        </p:attrNameLst>
                                      </p:cBhvr>
                                      <p:tavLst>
                                        <p:tav tm="0">
                                          <p:val>
                                            <p:strVal val="#ppt_x"/>
                                          </p:val>
                                        </p:tav>
                                        <p:tav tm="100000">
                                          <p:val>
                                            <p:strVal val="#ppt_x"/>
                                          </p:val>
                                        </p:tav>
                                      </p:tavLst>
                                    </p:anim>
                                    <p:anim calcmode="lin" valueType="num">
                                      <p:cBhvr>
                                        <p:cTn id="25" dur="1000" fill="hold"/>
                                        <p:tgtEl>
                                          <p:spTgt spid="84"/>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fade">
                                      <p:cBhvr>
                                        <p:cTn id="29" dur="1000"/>
                                        <p:tgtEl>
                                          <p:spTgt spid="89"/>
                                        </p:tgtEl>
                                      </p:cBhvr>
                                    </p:animEffect>
                                    <p:anim calcmode="lin" valueType="num">
                                      <p:cBhvr>
                                        <p:cTn id="30" dur="1000" fill="hold"/>
                                        <p:tgtEl>
                                          <p:spTgt spid="89"/>
                                        </p:tgtEl>
                                        <p:attrNameLst>
                                          <p:attrName>ppt_x</p:attrName>
                                        </p:attrNameLst>
                                      </p:cBhvr>
                                      <p:tavLst>
                                        <p:tav tm="0">
                                          <p:val>
                                            <p:strVal val="#ppt_x"/>
                                          </p:val>
                                        </p:tav>
                                        <p:tav tm="100000">
                                          <p:val>
                                            <p:strVal val="#ppt_x"/>
                                          </p:val>
                                        </p:tav>
                                      </p:tavLst>
                                    </p:anim>
                                    <p:anim calcmode="lin" valueType="num">
                                      <p:cBhvr>
                                        <p:cTn id="31" dur="1000" fill="hold"/>
                                        <p:tgtEl>
                                          <p:spTgt spid="89"/>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nodeType="afterEffect">
                                  <p:stCondLst>
                                    <p:cond delay="0"/>
                                  </p:stCondLst>
                                  <p:childTnLst>
                                    <p:set>
                                      <p:cBhvr>
                                        <p:cTn id="40" dur="1" fill="hold">
                                          <p:stCondLst>
                                            <p:cond delay="0"/>
                                          </p:stCondLst>
                                        </p:cTn>
                                        <p:tgtEl>
                                          <p:spTgt spid="94"/>
                                        </p:tgtEl>
                                        <p:attrNameLst>
                                          <p:attrName>style.visibility</p:attrName>
                                        </p:attrNameLst>
                                      </p:cBhvr>
                                      <p:to>
                                        <p:strVal val="visible"/>
                                      </p:to>
                                    </p:set>
                                    <p:animEffect transition="in" filter="fade">
                                      <p:cBhvr>
                                        <p:cTn id="41" dur="1000"/>
                                        <p:tgtEl>
                                          <p:spTgt spid="94"/>
                                        </p:tgtEl>
                                      </p:cBhvr>
                                    </p:animEffect>
                                    <p:anim calcmode="lin" valueType="num">
                                      <p:cBhvr>
                                        <p:cTn id="42" dur="1000" fill="hold"/>
                                        <p:tgtEl>
                                          <p:spTgt spid="94"/>
                                        </p:tgtEl>
                                        <p:attrNameLst>
                                          <p:attrName>ppt_x</p:attrName>
                                        </p:attrNameLst>
                                      </p:cBhvr>
                                      <p:tavLst>
                                        <p:tav tm="0">
                                          <p:val>
                                            <p:strVal val="#ppt_x"/>
                                          </p:val>
                                        </p:tav>
                                        <p:tav tm="100000">
                                          <p:val>
                                            <p:strVal val="#ppt_x"/>
                                          </p:val>
                                        </p:tav>
                                      </p:tavLst>
                                    </p:anim>
                                    <p:anim calcmode="lin" valueType="num">
                                      <p:cBhvr>
                                        <p:cTn id="43" dur="1000" fill="hold"/>
                                        <p:tgtEl>
                                          <p:spTgt spid="9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2" presetClass="entr" presetSubtype="0" fill="hold" nodeType="after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9404F"/>
        </a:solidFill>
        <a:effectLst/>
      </p:bgPr>
    </p:bg>
    <p:spTree>
      <p:nvGrpSpPr>
        <p:cNvPr id="1" name=""/>
        <p:cNvGrpSpPr/>
        <p:nvPr/>
      </p:nvGrpSpPr>
      <p:grpSpPr>
        <a:xfrm>
          <a:off x="0" y="0"/>
          <a:ext cx="0" cy="0"/>
          <a:chOff x="0" y="0"/>
          <a:chExt cx="0" cy="0"/>
        </a:xfrm>
      </p:grpSpPr>
      <p:sp>
        <p:nvSpPr>
          <p:cNvPr id="5" name="Rectángulo redondeado 4"/>
          <p:cNvSpPr/>
          <p:nvPr/>
        </p:nvSpPr>
        <p:spPr>
          <a:xfrm>
            <a:off x="0" y="1"/>
            <a:ext cx="3971925" cy="6858000"/>
          </a:xfrm>
          <a:prstGeom prst="roundRect">
            <a:avLst>
              <a:gd name="adj" fmla="val 0"/>
            </a:avLst>
          </a:prstGeom>
          <a:solidFill>
            <a:srgbClr val="1E90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bg1">
                  <a:lumMod val="95000"/>
                </a:schemeClr>
              </a:solidFill>
            </a:endParaRPr>
          </a:p>
        </p:txBody>
      </p:sp>
      <p:grpSp>
        <p:nvGrpSpPr>
          <p:cNvPr id="23" name="Grupo 22"/>
          <p:cNvGrpSpPr/>
          <p:nvPr/>
        </p:nvGrpSpPr>
        <p:grpSpPr>
          <a:xfrm>
            <a:off x="520634" y="3338909"/>
            <a:ext cx="2901756" cy="725428"/>
            <a:chOff x="4459386" y="2360591"/>
            <a:chExt cx="2901756" cy="725428"/>
          </a:xfrm>
        </p:grpSpPr>
        <p:sp>
          <p:nvSpPr>
            <p:cNvPr id="2" name="Rectángulo 1"/>
            <p:cNvSpPr/>
            <p:nvPr/>
          </p:nvSpPr>
          <p:spPr>
            <a:xfrm>
              <a:off x="4459386" y="2360591"/>
              <a:ext cx="2901756" cy="461665"/>
            </a:xfrm>
            <a:prstGeom prst="rect">
              <a:avLst/>
            </a:prstGeom>
          </p:spPr>
          <p:txBody>
            <a:bodyPr wrap="none">
              <a:spAutoFit/>
            </a:bodyPr>
            <a:lstStyle/>
            <a:p>
              <a:pPr algn="ctr"/>
              <a:r>
                <a:rPr lang="es-VE" sz="2400" dirty="0" smtClean="0">
                  <a:solidFill>
                    <a:schemeClr val="bg1"/>
                  </a:solidFill>
                  <a:latin typeface="Raleway" panose="020B0503030101060003" pitchFamily="34" charset="0"/>
                </a:rPr>
                <a:t>XTANT BRANDING</a:t>
              </a:r>
              <a:endParaRPr lang="es-VE" sz="2400" dirty="0">
                <a:solidFill>
                  <a:schemeClr val="bg1"/>
                </a:solidFill>
                <a:latin typeface="Raleway" panose="020B0503030101060003" pitchFamily="34" charset="0"/>
              </a:endParaRPr>
            </a:p>
          </p:txBody>
        </p:sp>
        <p:sp>
          <p:nvSpPr>
            <p:cNvPr id="4" name="Rectángulo 3"/>
            <p:cNvSpPr/>
            <p:nvPr/>
          </p:nvSpPr>
          <p:spPr>
            <a:xfrm>
              <a:off x="4598051" y="2778242"/>
              <a:ext cx="2624436" cy="307777"/>
            </a:xfrm>
            <a:prstGeom prst="rect">
              <a:avLst/>
            </a:prstGeom>
          </p:spPr>
          <p:txBody>
            <a:bodyPr wrap="none">
              <a:spAutoFit/>
            </a:bodyPr>
            <a:lstStyle/>
            <a:p>
              <a:pPr algn="ctr"/>
              <a:r>
                <a:rPr lang="es-VE" sz="1400" dirty="0" err="1" smtClean="0">
                  <a:solidFill>
                    <a:schemeClr val="bg1">
                      <a:lumMod val="95000"/>
                    </a:schemeClr>
                  </a:solidFill>
                  <a:latin typeface="Raleway" panose="020B0503030101060003" pitchFamily="34" charset="0"/>
                </a:rPr>
                <a:t>The</a:t>
              </a:r>
              <a:r>
                <a:rPr lang="es-VE" sz="1400" dirty="0" smtClean="0">
                  <a:solidFill>
                    <a:schemeClr val="bg1">
                      <a:lumMod val="95000"/>
                    </a:schemeClr>
                  </a:solidFill>
                  <a:latin typeface="Raleway" panose="020B0503030101060003" pitchFamily="34" charset="0"/>
                </a:rPr>
                <a:t> </a:t>
              </a:r>
              <a:r>
                <a:rPr lang="es-VE" sz="1400" dirty="0" err="1" smtClean="0">
                  <a:solidFill>
                    <a:schemeClr val="bg1">
                      <a:lumMod val="95000"/>
                    </a:schemeClr>
                  </a:solidFill>
                  <a:latin typeface="Raleway" panose="020B0503030101060003" pitchFamily="34" charset="0"/>
                </a:rPr>
                <a:t>roadmap</a:t>
              </a:r>
              <a:r>
                <a:rPr lang="es-VE" sz="1400" dirty="0" smtClean="0">
                  <a:solidFill>
                    <a:schemeClr val="bg1">
                      <a:lumMod val="95000"/>
                    </a:schemeClr>
                  </a:solidFill>
                  <a:latin typeface="Raleway" panose="020B0503030101060003" pitchFamily="34" charset="0"/>
                </a:rPr>
                <a:t> </a:t>
              </a:r>
              <a:r>
                <a:rPr lang="es-VE" sz="1400" dirty="0" err="1" smtClean="0">
                  <a:solidFill>
                    <a:schemeClr val="bg1">
                      <a:lumMod val="95000"/>
                    </a:schemeClr>
                  </a:solidFill>
                  <a:latin typeface="Raleway" panose="020B0503030101060003" pitchFamily="34" charset="0"/>
                </a:rPr>
                <a:t>fo</a:t>
              </a:r>
              <a:r>
                <a:rPr lang="es-VE" sz="1400" dirty="0" err="1" smtClean="0">
                  <a:solidFill>
                    <a:schemeClr val="bg1">
                      <a:lumMod val="95000"/>
                    </a:schemeClr>
                  </a:solidFill>
                  <a:latin typeface="Raleway" panose="020B0503030101060003" pitchFamily="34" charset="0"/>
                </a:rPr>
                <a:t>r</a:t>
              </a:r>
              <a:r>
                <a:rPr lang="es-VE" sz="1400" dirty="0" smtClean="0">
                  <a:solidFill>
                    <a:schemeClr val="bg1">
                      <a:lumMod val="95000"/>
                    </a:schemeClr>
                  </a:solidFill>
                  <a:latin typeface="Raleway" panose="020B0503030101060003" pitchFamily="34" charset="0"/>
                </a:rPr>
                <a:t> </a:t>
              </a:r>
              <a:r>
                <a:rPr lang="es-VE" sz="1400" dirty="0" err="1" smtClean="0">
                  <a:solidFill>
                    <a:schemeClr val="bg1">
                      <a:lumMod val="95000"/>
                    </a:schemeClr>
                  </a:solidFill>
                  <a:latin typeface="Raleway" panose="020B0503030101060003" pitchFamily="34" charset="0"/>
                </a:rPr>
                <a:t>rebranding</a:t>
              </a:r>
              <a:endParaRPr lang="es-VE" sz="1400" dirty="0">
                <a:solidFill>
                  <a:schemeClr val="bg1">
                    <a:lumMod val="95000"/>
                  </a:schemeClr>
                </a:solidFill>
                <a:latin typeface="Raleway" panose="020B0503030101060003" pitchFamily="34" charset="0"/>
              </a:endParaRPr>
            </a:p>
          </p:txBody>
        </p:sp>
      </p:grpSp>
      <p:sp>
        <p:nvSpPr>
          <p:cNvPr id="9" name="Forma libre 8"/>
          <p:cNvSpPr/>
          <p:nvPr/>
        </p:nvSpPr>
        <p:spPr>
          <a:xfrm>
            <a:off x="5437237" y="2833835"/>
            <a:ext cx="5098472" cy="2440874"/>
          </a:xfrm>
          <a:custGeom>
            <a:avLst/>
            <a:gdLst>
              <a:gd name="connsiteX0" fmla="*/ 0 w 4779818"/>
              <a:gd name="connsiteY0" fmla="*/ 2443088 h 2443088"/>
              <a:gd name="connsiteX1" fmla="*/ 775854 w 4779818"/>
              <a:gd name="connsiteY1" fmla="*/ 1888906 h 2443088"/>
              <a:gd name="connsiteX2" fmla="*/ 1385454 w 4779818"/>
              <a:gd name="connsiteY2" fmla="*/ 1168470 h 2443088"/>
              <a:gd name="connsiteX3" fmla="*/ 2286000 w 4779818"/>
              <a:gd name="connsiteY3" fmla="*/ 849815 h 2443088"/>
              <a:gd name="connsiteX4" fmla="*/ 3061854 w 4779818"/>
              <a:gd name="connsiteY4" fmla="*/ 4688 h 2443088"/>
              <a:gd name="connsiteX5" fmla="*/ 3962400 w 4779818"/>
              <a:gd name="connsiteY5" fmla="*/ 545015 h 2443088"/>
              <a:gd name="connsiteX6" fmla="*/ 4779818 w 4779818"/>
              <a:gd name="connsiteY6" fmla="*/ 1307015 h 2443088"/>
              <a:gd name="connsiteX0" fmla="*/ 0 w 5070763"/>
              <a:gd name="connsiteY0" fmla="*/ 2442509 h 2442509"/>
              <a:gd name="connsiteX1" fmla="*/ 775854 w 5070763"/>
              <a:gd name="connsiteY1" fmla="*/ 1888327 h 2442509"/>
              <a:gd name="connsiteX2" fmla="*/ 1385454 w 5070763"/>
              <a:gd name="connsiteY2" fmla="*/ 1167891 h 2442509"/>
              <a:gd name="connsiteX3" fmla="*/ 2286000 w 5070763"/>
              <a:gd name="connsiteY3" fmla="*/ 849236 h 2442509"/>
              <a:gd name="connsiteX4" fmla="*/ 3061854 w 5070763"/>
              <a:gd name="connsiteY4" fmla="*/ 4109 h 2442509"/>
              <a:gd name="connsiteX5" fmla="*/ 3962400 w 5070763"/>
              <a:gd name="connsiteY5" fmla="*/ 544436 h 2442509"/>
              <a:gd name="connsiteX6" fmla="*/ 5070763 w 5070763"/>
              <a:gd name="connsiteY6" fmla="*/ 946218 h 2442509"/>
              <a:gd name="connsiteX0" fmla="*/ 0 w 5070763"/>
              <a:gd name="connsiteY0" fmla="*/ 2442509 h 2442509"/>
              <a:gd name="connsiteX1" fmla="*/ 775854 w 5070763"/>
              <a:gd name="connsiteY1" fmla="*/ 1888327 h 2442509"/>
              <a:gd name="connsiteX2" fmla="*/ 1385454 w 5070763"/>
              <a:gd name="connsiteY2" fmla="*/ 1167891 h 2442509"/>
              <a:gd name="connsiteX3" fmla="*/ 2286000 w 5070763"/>
              <a:gd name="connsiteY3" fmla="*/ 849236 h 2442509"/>
              <a:gd name="connsiteX4" fmla="*/ 3061854 w 5070763"/>
              <a:gd name="connsiteY4" fmla="*/ 4109 h 2442509"/>
              <a:gd name="connsiteX5" fmla="*/ 3962400 w 5070763"/>
              <a:gd name="connsiteY5" fmla="*/ 544436 h 2442509"/>
              <a:gd name="connsiteX6" fmla="*/ 5070763 w 5070763"/>
              <a:gd name="connsiteY6" fmla="*/ 946218 h 2442509"/>
              <a:gd name="connsiteX0" fmla="*/ 0 w 5070763"/>
              <a:gd name="connsiteY0" fmla="*/ 2440939 h 2440939"/>
              <a:gd name="connsiteX1" fmla="*/ 775854 w 5070763"/>
              <a:gd name="connsiteY1" fmla="*/ 1886757 h 2440939"/>
              <a:gd name="connsiteX2" fmla="*/ 1385454 w 5070763"/>
              <a:gd name="connsiteY2" fmla="*/ 1166321 h 2440939"/>
              <a:gd name="connsiteX3" fmla="*/ 2286000 w 5070763"/>
              <a:gd name="connsiteY3" fmla="*/ 847666 h 2440939"/>
              <a:gd name="connsiteX4" fmla="*/ 3061854 w 5070763"/>
              <a:gd name="connsiteY4" fmla="*/ 2539 h 2440939"/>
              <a:gd name="connsiteX5" fmla="*/ 3962400 w 5070763"/>
              <a:gd name="connsiteY5" fmla="*/ 598284 h 2440939"/>
              <a:gd name="connsiteX6" fmla="*/ 5070763 w 5070763"/>
              <a:gd name="connsiteY6" fmla="*/ 944648 h 2440939"/>
              <a:gd name="connsiteX0" fmla="*/ 0 w 5098472"/>
              <a:gd name="connsiteY0" fmla="*/ 2440874 h 2440874"/>
              <a:gd name="connsiteX1" fmla="*/ 775854 w 5098472"/>
              <a:gd name="connsiteY1" fmla="*/ 1886692 h 2440874"/>
              <a:gd name="connsiteX2" fmla="*/ 1385454 w 5098472"/>
              <a:gd name="connsiteY2" fmla="*/ 1166256 h 2440874"/>
              <a:gd name="connsiteX3" fmla="*/ 2286000 w 5098472"/>
              <a:gd name="connsiteY3" fmla="*/ 847601 h 2440874"/>
              <a:gd name="connsiteX4" fmla="*/ 3061854 w 5098472"/>
              <a:gd name="connsiteY4" fmla="*/ 2474 h 2440874"/>
              <a:gd name="connsiteX5" fmla="*/ 3962400 w 5098472"/>
              <a:gd name="connsiteY5" fmla="*/ 598219 h 2440874"/>
              <a:gd name="connsiteX6" fmla="*/ 5098472 w 5098472"/>
              <a:gd name="connsiteY6" fmla="*/ 861455 h 244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8472" h="2440874">
                <a:moveTo>
                  <a:pt x="0" y="2440874"/>
                </a:moveTo>
                <a:cubicBezTo>
                  <a:pt x="272472" y="2270001"/>
                  <a:pt x="544945" y="2099128"/>
                  <a:pt x="775854" y="1886692"/>
                </a:cubicBezTo>
                <a:cubicBezTo>
                  <a:pt x="1006763" y="1674256"/>
                  <a:pt x="1133763" y="1339438"/>
                  <a:pt x="1385454" y="1166256"/>
                </a:cubicBezTo>
                <a:cubicBezTo>
                  <a:pt x="1637145" y="993074"/>
                  <a:pt x="2006600" y="1041565"/>
                  <a:pt x="2286000" y="847601"/>
                </a:cubicBezTo>
                <a:cubicBezTo>
                  <a:pt x="2565400" y="653637"/>
                  <a:pt x="2782454" y="44038"/>
                  <a:pt x="3061854" y="2474"/>
                </a:cubicBezTo>
                <a:cubicBezTo>
                  <a:pt x="3341254" y="-39090"/>
                  <a:pt x="3622964" y="455056"/>
                  <a:pt x="3962400" y="598219"/>
                </a:cubicBezTo>
                <a:cubicBezTo>
                  <a:pt x="4301836" y="741382"/>
                  <a:pt x="4514271" y="852218"/>
                  <a:pt x="5098472" y="861455"/>
                </a:cubicBezTo>
              </a:path>
            </a:pathLst>
          </a:custGeom>
          <a:noFill/>
          <a:ln w="28575">
            <a:solidFill>
              <a:schemeClr val="bg1">
                <a:lumMod val="95000"/>
                <a:alpha val="70000"/>
              </a:schemeClr>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3" name="Elipse 52"/>
          <p:cNvSpPr/>
          <p:nvPr/>
        </p:nvSpPr>
        <p:spPr>
          <a:xfrm>
            <a:off x="7584510" y="3690207"/>
            <a:ext cx="88491" cy="88491"/>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4" name="Elipse 53"/>
          <p:cNvSpPr/>
          <p:nvPr/>
        </p:nvSpPr>
        <p:spPr>
          <a:xfrm>
            <a:off x="8468071" y="2783034"/>
            <a:ext cx="88491" cy="88491"/>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66" name="CuadroTexto 65"/>
          <p:cNvSpPr txBox="1"/>
          <p:nvPr/>
        </p:nvSpPr>
        <p:spPr>
          <a:xfrm>
            <a:off x="5745870" y="5433414"/>
            <a:ext cx="1927131" cy="261610"/>
          </a:xfrm>
          <a:prstGeom prst="rect">
            <a:avLst/>
          </a:prstGeom>
          <a:noFill/>
        </p:spPr>
        <p:txBody>
          <a:bodyPr wrap="none" rtlCol="0">
            <a:spAutoFit/>
          </a:bodyPr>
          <a:lstStyle/>
          <a:p>
            <a:pPr algn="ctr"/>
            <a:r>
              <a:rPr lang="es-ES" sz="1100" dirty="0">
                <a:solidFill>
                  <a:schemeClr val="bg1">
                    <a:lumMod val="95000"/>
                  </a:schemeClr>
                </a:solidFill>
                <a:latin typeface="Raleway" panose="020B0503030101060003" pitchFamily="34" charset="0"/>
              </a:rPr>
              <a:t>Logo </a:t>
            </a:r>
            <a:r>
              <a:rPr lang="es-ES" sz="1100" dirty="0" err="1">
                <a:solidFill>
                  <a:schemeClr val="bg1">
                    <a:lumMod val="95000"/>
                  </a:schemeClr>
                </a:solidFill>
                <a:latin typeface="Raleway" panose="020B0503030101060003" pitchFamily="34" charset="0"/>
              </a:rPr>
              <a:t>Competitor</a:t>
            </a:r>
            <a:r>
              <a:rPr lang="es-ES" sz="1100" dirty="0">
                <a:solidFill>
                  <a:schemeClr val="bg1">
                    <a:lumMod val="95000"/>
                  </a:schemeClr>
                </a:solidFill>
                <a:latin typeface="Raleway" panose="020B0503030101060003" pitchFamily="34" charset="0"/>
              </a:rPr>
              <a:t> </a:t>
            </a:r>
            <a:r>
              <a:rPr lang="es-ES" sz="1100" dirty="0" err="1">
                <a:solidFill>
                  <a:schemeClr val="bg1">
                    <a:lumMod val="95000"/>
                  </a:schemeClr>
                </a:solidFill>
                <a:latin typeface="Raleway" panose="020B0503030101060003" pitchFamily="34" charset="0"/>
              </a:rPr>
              <a:t>Analysis</a:t>
            </a:r>
            <a:endParaRPr lang="es-VE" sz="1100" dirty="0">
              <a:solidFill>
                <a:schemeClr val="bg1">
                  <a:lumMod val="95000"/>
                </a:schemeClr>
              </a:solidFill>
              <a:latin typeface="Raleway" panose="020B0503030101060003" pitchFamily="34" charset="0"/>
            </a:endParaRPr>
          </a:p>
        </p:txBody>
      </p:sp>
      <p:sp>
        <p:nvSpPr>
          <p:cNvPr id="72" name="CuadroTexto 71"/>
          <p:cNvSpPr txBox="1"/>
          <p:nvPr/>
        </p:nvSpPr>
        <p:spPr>
          <a:xfrm>
            <a:off x="6708404" y="4681367"/>
            <a:ext cx="2183611" cy="261610"/>
          </a:xfrm>
          <a:prstGeom prst="rect">
            <a:avLst/>
          </a:prstGeom>
          <a:noFill/>
        </p:spPr>
        <p:txBody>
          <a:bodyPr wrap="none" rtlCol="0">
            <a:spAutoFit/>
          </a:bodyPr>
          <a:lstStyle/>
          <a:p>
            <a:pPr algn="ctr"/>
            <a:r>
              <a:rPr lang="es-ES" sz="1100" dirty="0" err="1">
                <a:solidFill>
                  <a:schemeClr val="bg1">
                    <a:lumMod val="95000"/>
                  </a:schemeClr>
                </a:solidFill>
                <a:latin typeface="Raleway" panose="020B0503030101060003" pitchFamily="34" charset="0"/>
              </a:rPr>
              <a:t>Colors</a:t>
            </a:r>
            <a:r>
              <a:rPr lang="es-ES" sz="1100" dirty="0">
                <a:solidFill>
                  <a:schemeClr val="bg1">
                    <a:lumMod val="95000"/>
                  </a:schemeClr>
                </a:solidFill>
                <a:latin typeface="Raleway" panose="020B0503030101060003" pitchFamily="34" charset="0"/>
              </a:rPr>
              <a:t> are </a:t>
            </a:r>
            <a:r>
              <a:rPr lang="es-ES" sz="1100" dirty="0" err="1">
                <a:solidFill>
                  <a:schemeClr val="bg1">
                    <a:lumMod val="95000"/>
                  </a:schemeClr>
                </a:solidFill>
                <a:latin typeface="Raleway" panose="020B0503030101060003" pitchFamily="34" charset="0"/>
              </a:rPr>
              <a:t>adopted</a:t>
            </a:r>
            <a:r>
              <a:rPr lang="es-ES" sz="1100" dirty="0">
                <a:solidFill>
                  <a:schemeClr val="bg1">
                    <a:lumMod val="95000"/>
                  </a:schemeClr>
                </a:solidFill>
                <a:latin typeface="Raleway" panose="020B0503030101060003" pitchFamily="34" charset="0"/>
              </a:rPr>
              <a:t>/</a:t>
            </a:r>
            <a:r>
              <a:rPr lang="es-ES" sz="1100" dirty="0" err="1">
                <a:solidFill>
                  <a:schemeClr val="bg1">
                    <a:lumMod val="95000"/>
                  </a:schemeClr>
                </a:solidFill>
                <a:latin typeface="Raleway" panose="020B0503030101060003" pitchFamily="34" charset="0"/>
              </a:rPr>
              <a:t>selected</a:t>
            </a:r>
            <a:endParaRPr lang="es-VE" sz="1100" dirty="0">
              <a:solidFill>
                <a:schemeClr val="bg1">
                  <a:lumMod val="95000"/>
                </a:schemeClr>
              </a:solidFill>
              <a:latin typeface="Raleway" panose="020B0503030101060003" pitchFamily="34" charset="0"/>
            </a:endParaRPr>
          </a:p>
        </p:txBody>
      </p:sp>
      <p:sp>
        <p:nvSpPr>
          <p:cNvPr id="73" name="Freeform 15"/>
          <p:cNvSpPr>
            <a:spLocks noEditPoints="1"/>
          </p:cNvSpPr>
          <p:nvPr/>
        </p:nvSpPr>
        <p:spPr bwMode="auto">
          <a:xfrm>
            <a:off x="6335966" y="4469609"/>
            <a:ext cx="486440" cy="372278"/>
          </a:xfrm>
          <a:custGeom>
            <a:avLst/>
            <a:gdLst>
              <a:gd name="T0" fmla="*/ 2181 w 2472"/>
              <a:gd name="T1" fmla="*/ 0 h 1891"/>
              <a:gd name="T2" fmla="*/ 1891 w 2472"/>
              <a:gd name="T3" fmla="*/ 291 h 1891"/>
              <a:gd name="T4" fmla="*/ 1992 w 2472"/>
              <a:gd name="T5" fmla="*/ 509 h 1891"/>
              <a:gd name="T6" fmla="*/ 1638 w 2472"/>
              <a:gd name="T7" fmla="*/ 1040 h 1891"/>
              <a:gd name="T8" fmla="*/ 1527 w 2472"/>
              <a:gd name="T9" fmla="*/ 1018 h 1891"/>
              <a:gd name="T10" fmla="*/ 1271 w 2472"/>
              <a:gd name="T11" fmla="*/ 1172 h 1891"/>
              <a:gd name="T12" fmla="*/ 1070 w 2472"/>
              <a:gd name="T13" fmla="*/ 1051 h 1891"/>
              <a:gd name="T14" fmla="*/ 1090 w 2472"/>
              <a:gd name="T15" fmla="*/ 946 h 1891"/>
              <a:gd name="T16" fmla="*/ 799 w 2472"/>
              <a:gd name="T17" fmla="*/ 656 h 1891"/>
              <a:gd name="T18" fmla="*/ 508 w 2472"/>
              <a:gd name="T19" fmla="*/ 946 h 1891"/>
              <a:gd name="T20" fmla="*/ 608 w 2472"/>
              <a:gd name="T21" fmla="*/ 1163 h 1891"/>
              <a:gd name="T22" fmla="*/ 457 w 2472"/>
              <a:gd name="T23" fmla="*/ 1364 h 1891"/>
              <a:gd name="T24" fmla="*/ 290 w 2472"/>
              <a:gd name="T25" fmla="*/ 1309 h 1891"/>
              <a:gd name="T26" fmla="*/ 0 w 2472"/>
              <a:gd name="T27" fmla="*/ 1600 h 1891"/>
              <a:gd name="T28" fmla="*/ 290 w 2472"/>
              <a:gd name="T29" fmla="*/ 1891 h 1891"/>
              <a:gd name="T30" fmla="*/ 579 w 2472"/>
              <a:gd name="T31" fmla="*/ 1600 h 1891"/>
              <a:gd name="T32" fmla="*/ 511 w 2472"/>
              <a:gd name="T33" fmla="*/ 1415 h 1891"/>
              <a:gd name="T34" fmla="*/ 669 w 2472"/>
              <a:gd name="T35" fmla="*/ 1204 h 1891"/>
              <a:gd name="T36" fmla="*/ 799 w 2472"/>
              <a:gd name="T37" fmla="*/ 1236 h 1891"/>
              <a:gd name="T38" fmla="*/ 1035 w 2472"/>
              <a:gd name="T39" fmla="*/ 1115 h 1891"/>
              <a:gd name="T40" fmla="*/ 1244 w 2472"/>
              <a:gd name="T41" fmla="*/ 1241 h 1891"/>
              <a:gd name="T42" fmla="*/ 1235 w 2472"/>
              <a:gd name="T43" fmla="*/ 1309 h 1891"/>
              <a:gd name="T44" fmla="*/ 1527 w 2472"/>
              <a:gd name="T45" fmla="*/ 1600 h 1891"/>
              <a:gd name="T46" fmla="*/ 1818 w 2472"/>
              <a:gd name="T47" fmla="*/ 1309 h 1891"/>
              <a:gd name="T48" fmla="*/ 1700 w 2472"/>
              <a:gd name="T49" fmla="*/ 1077 h 1891"/>
              <a:gd name="T50" fmla="*/ 2052 w 2472"/>
              <a:gd name="T51" fmla="*/ 550 h 1891"/>
              <a:gd name="T52" fmla="*/ 2181 w 2472"/>
              <a:gd name="T53" fmla="*/ 582 h 1891"/>
              <a:gd name="T54" fmla="*/ 2472 w 2472"/>
              <a:gd name="T55" fmla="*/ 291 h 1891"/>
              <a:gd name="T56" fmla="*/ 2181 w 2472"/>
              <a:gd name="T57" fmla="*/ 0 h 1891"/>
              <a:gd name="T58" fmla="*/ 290 w 2472"/>
              <a:gd name="T59" fmla="*/ 1746 h 1891"/>
              <a:gd name="T60" fmla="*/ 145 w 2472"/>
              <a:gd name="T61" fmla="*/ 1600 h 1891"/>
              <a:gd name="T62" fmla="*/ 290 w 2472"/>
              <a:gd name="T63" fmla="*/ 1455 h 1891"/>
              <a:gd name="T64" fmla="*/ 434 w 2472"/>
              <a:gd name="T65" fmla="*/ 1600 h 1891"/>
              <a:gd name="T66" fmla="*/ 290 w 2472"/>
              <a:gd name="T67" fmla="*/ 1746 h 1891"/>
              <a:gd name="T68" fmla="*/ 799 w 2472"/>
              <a:gd name="T69" fmla="*/ 1091 h 1891"/>
              <a:gd name="T70" fmla="*/ 653 w 2472"/>
              <a:gd name="T71" fmla="*/ 946 h 1891"/>
              <a:gd name="T72" fmla="*/ 799 w 2472"/>
              <a:gd name="T73" fmla="*/ 801 h 1891"/>
              <a:gd name="T74" fmla="*/ 945 w 2472"/>
              <a:gd name="T75" fmla="*/ 946 h 1891"/>
              <a:gd name="T76" fmla="*/ 799 w 2472"/>
              <a:gd name="T77" fmla="*/ 1091 h 1891"/>
              <a:gd name="T78" fmla="*/ 1527 w 2472"/>
              <a:gd name="T79" fmla="*/ 1454 h 1891"/>
              <a:gd name="T80" fmla="*/ 1381 w 2472"/>
              <a:gd name="T81" fmla="*/ 1309 h 1891"/>
              <a:gd name="T82" fmla="*/ 1527 w 2472"/>
              <a:gd name="T83" fmla="*/ 1164 h 1891"/>
              <a:gd name="T84" fmla="*/ 1672 w 2472"/>
              <a:gd name="T85" fmla="*/ 1309 h 1891"/>
              <a:gd name="T86" fmla="*/ 1527 w 2472"/>
              <a:gd name="T87" fmla="*/ 1454 h 1891"/>
              <a:gd name="T88" fmla="*/ 2181 w 2472"/>
              <a:gd name="T89" fmla="*/ 436 h 1891"/>
              <a:gd name="T90" fmla="*/ 2037 w 2472"/>
              <a:gd name="T91" fmla="*/ 291 h 1891"/>
              <a:gd name="T92" fmla="*/ 2181 w 2472"/>
              <a:gd name="T93" fmla="*/ 145 h 1891"/>
              <a:gd name="T94" fmla="*/ 2326 w 2472"/>
              <a:gd name="T95" fmla="*/ 291 h 1891"/>
              <a:gd name="T96" fmla="*/ 2181 w 2472"/>
              <a:gd name="T97" fmla="*/ 436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72" h="1891">
                <a:moveTo>
                  <a:pt x="2181" y="0"/>
                </a:moveTo>
                <a:cubicBezTo>
                  <a:pt x="2021" y="0"/>
                  <a:pt x="1891" y="130"/>
                  <a:pt x="1891" y="291"/>
                </a:cubicBezTo>
                <a:cubicBezTo>
                  <a:pt x="1891" y="378"/>
                  <a:pt x="1931" y="456"/>
                  <a:pt x="1992" y="509"/>
                </a:cubicBezTo>
                <a:cubicBezTo>
                  <a:pt x="1638" y="1040"/>
                  <a:pt x="1638" y="1040"/>
                  <a:pt x="1638" y="1040"/>
                </a:cubicBezTo>
                <a:cubicBezTo>
                  <a:pt x="1603" y="1026"/>
                  <a:pt x="1566" y="1018"/>
                  <a:pt x="1527" y="1018"/>
                </a:cubicBezTo>
                <a:cubicBezTo>
                  <a:pt x="1416" y="1018"/>
                  <a:pt x="1321" y="1081"/>
                  <a:pt x="1271" y="1172"/>
                </a:cubicBezTo>
                <a:cubicBezTo>
                  <a:pt x="1070" y="1051"/>
                  <a:pt x="1070" y="1051"/>
                  <a:pt x="1070" y="1051"/>
                </a:cubicBezTo>
                <a:cubicBezTo>
                  <a:pt x="1082" y="1018"/>
                  <a:pt x="1090" y="983"/>
                  <a:pt x="1090" y="946"/>
                </a:cubicBezTo>
                <a:cubicBezTo>
                  <a:pt x="1090" y="786"/>
                  <a:pt x="959" y="656"/>
                  <a:pt x="799" y="656"/>
                </a:cubicBezTo>
                <a:cubicBezTo>
                  <a:pt x="638" y="656"/>
                  <a:pt x="508" y="786"/>
                  <a:pt x="508" y="946"/>
                </a:cubicBezTo>
                <a:cubicBezTo>
                  <a:pt x="508" y="1033"/>
                  <a:pt x="547" y="1110"/>
                  <a:pt x="608" y="1163"/>
                </a:cubicBezTo>
                <a:cubicBezTo>
                  <a:pt x="457" y="1364"/>
                  <a:pt x="457" y="1364"/>
                  <a:pt x="457" y="1364"/>
                </a:cubicBezTo>
                <a:cubicBezTo>
                  <a:pt x="410" y="1330"/>
                  <a:pt x="352" y="1309"/>
                  <a:pt x="290" y="1309"/>
                </a:cubicBezTo>
                <a:cubicBezTo>
                  <a:pt x="130" y="1309"/>
                  <a:pt x="0" y="1440"/>
                  <a:pt x="0" y="1600"/>
                </a:cubicBezTo>
                <a:cubicBezTo>
                  <a:pt x="0" y="1761"/>
                  <a:pt x="130" y="1891"/>
                  <a:pt x="290" y="1891"/>
                </a:cubicBezTo>
                <a:cubicBezTo>
                  <a:pt x="449" y="1891"/>
                  <a:pt x="579" y="1761"/>
                  <a:pt x="579" y="1600"/>
                </a:cubicBezTo>
                <a:cubicBezTo>
                  <a:pt x="579" y="1529"/>
                  <a:pt x="553" y="1465"/>
                  <a:pt x="511" y="1415"/>
                </a:cubicBezTo>
                <a:cubicBezTo>
                  <a:pt x="669" y="1204"/>
                  <a:pt x="669" y="1204"/>
                  <a:pt x="669" y="1204"/>
                </a:cubicBezTo>
                <a:cubicBezTo>
                  <a:pt x="708" y="1224"/>
                  <a:pt x="752" y="1236"/>
                  <a:pt x="799" y="1236"/>
                </a:cubicBezTo>
                <a:cubicBezTo>
                  <a:pt x="896" y="1236"/>
                  <a:pt x="982" y="1188"/>
                  <a:pt x="1035" y="1115"/>
                </a:cubicBezTo>
                <a:cubicBezTo>
                  <a:pt x="1244" y="1241"/>
                  <a:pt x="1244" y="1241"/>
                  <a:pt x="1244" y="1241"/>
                </a:cubicBezTo>
                <a:cubicBezTo>
                  <a:pt x="1239" y="1263"/>
                  <a:pt x="1235" y="1285"/>
                  <a:pt x="1235" y="1309"/>
                </a:cubicBezTo>
                <a:cubicBezTo>
                  <a:pt x="1235" y="1469"/>
                  <a:pt x="1366" y="1600"/>
                  <a:pt x="1527" y="1600"/>
                </a:cubicBezTo>
                <a:cubicBezTo>
                  <a:pt x="1687" y="1600"/>
                  <a:pt x="1818" y="1469"/>
                  <a:pt x="1818" y="1309"/>
                </a:cubicBezTo>
                <a:cubicBezTo>
                  <a:pt x="1818" y="1214"/>
                  <a:pt x="1771" y="1130"/>
                  <a:pt x="1700" y="1077"/>
                </a:cubicBezTo>
                <a:cubicBezTo>
                  <a:pt x="2052" y="550"/>
                  <a:pt x="2052" y="550"/>
                  <a:pt x="2052" y="550"/>
                </a:cubicBezTo>
                <a:cubicBezTo>
                  <a:pt x="2091" y="570"/>
                  <a:pt x="2135" y="582"/>
                  <a:pt x="2181" y="582"/>
                </a:cubicBezTo>
                <a:cubicBezTo>
                  <a:pt x="2341" y="582"/>
                  <a:pt x="2472" y="451"/>
                  <a:pt x="2472" y="291"/>
                </a:cubicBezTo>
                <a:cubicBezTo>
                  <a:pt x="2472" y="130"/>
                  <a:pt x="2341" y="0"/>
                  <a:pt x="2181" y="0"/>
                </a:cubicBezTo>
                <a:close/>
                <a:moveTo>
                  <a:pt x="290" y="1746"/>
                </a:moveTo>
                <a:cubicBezTo>
                  <a:pt x="210" y="1746"/>
                  <a:pt x="145" y="1681"/>
                  <a:pt x="145" y="1600"/>
                </a:cubicBezTo>
                <a:cubicBezTo>
                  <a:pt x="145" y="1520"/>
                  <a:pt x="210" y="1455"/>
                  <a:pt x="290" y="1455"/>
                </a:cubicBezTo>
                <a:cubicBezTo>
                  <a:pt x="369" y="1455"/>
                  <a:pt x="434" y="1520"/>
                  <a:pt x="434" y="1600"/>
                </a:cubicBezTo>
                <a:cubicBezTo>
                  <a:pt x="434" y="1681"/>
                  <a:pt x="369" y="1746"/>
                  <a:pt x="290" y="1746"/>
                </a:cubicBezTo>
                <a:close/>
                <a:moveTo>
                  <a:pt x="799" y="1091"/>
                </a:moveTo>
                <a:cubicBezTo>
                  <a:pt x="719" y="1091"/>
                  <a:pt x="653" y="1026"/>
                  <a:pt x="653" y="946"/>
                </a:cubicBezTo>
                <a:cubicBezTo>
                  <a:pt x="653" y="866"/>
                  <a:pt x="719" y="801"/>
                  <a:pt x="799" y="801"/>
                </a:cubicBezTo>
                <a:cubicBezTo>
                  <a:pt x="879" y="801"/>
                  <a:pt x="945" y="866"/>
                  <a:pt x="945" y="946"/>
                </a:cubicBezTo>
                <a:cubicBezTo>
                  <a:pt x="945" y="1026"/>
                  <a:pt x="879" y="1091"/>
                  <a:pt x="799" y="1091"/>
                </a:cubicBezTo>
                <a:close/>
                <a:moveTo>
                  <a:pt x="1527" y="1454"/>
                </a:moveTo>
                <a:cubicBezTo>
                  <a:pt x="1446" y="1454"/>
                  <a:pt x="1381" y="1389"/>
                  <a:pt x="1381" y="1309"/>
                </a:cubicBezTo>
                <a:cubicBezTo>
                  <a:pt x="1381" y="1229"/>
                  <a:pt x="1446" y="1164"/>
                  <a:pt x="1527" y="1164"/>
                </a:cubicBezTo>
                <a:cubicBezTo>
                  <a:pt x="1607" y="1164"/>
                  <a:pt x="1672" y="1229"/>
                  <a:pt x="1672" y="1309"/>
                </a:cubicBezTo>
                <a:cubicBezTo>
                  <a:pt x="1672" y="1389"/>
                  <a:pt x="1607" y="1454"/>
                  <a:pt x="1527" y="1454"/>
                </a:cubicBezTo>
                <a:close/>
                <a:moveTo>
                  <a:pt x="2181" y="436"/>
                </a:moveTo>
                <a:cubicBezTo>
                  <a:pt x="2101" y="436"/>
                  <a:pt x="2037" y="371"/>
                  <a:pt x="2037" y="291"/>
                </a:cubicBezTo>
                <a:cubicBezTo>
                  <a:pt x="2037" y="210"/>
                  <a:pt x="2101" y="145"/>
                  <a:pt x="2181" y="145"/>
                </a:cubicBezTo>
                <a:cubicBezTo>
                  <a:pt x="2261" y="145"/>
                  <a:pt x="2326" y="210"/>
                  <a:pt x="2326" y="291"/>
                </a:cubicBezTo>
                <a:cubicBezTo>
                  <a:pt x="2326" y="371"/>
                  <a:pt x="2261" y="436"/>
                  <a:pt x="2181" y="4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85" name="CuadroTexto 84"/>
          <p:cNvSpPr txBox="1"/>
          <p:nvPr/>
        </p:nvSpPr>
        <p:spPr>
          <a:xfrm>
            <a:off x="9668042" y="2879249"/>
            <a:ext cx="1383914" cy="600164"/>
          </a:xfrm>
          <a:prstGeom prst="rect">
            <a:avLst/>
          </a:prstGeom>
          <a:noFill/>
        </p:spPr>
        <p:txBody>
          <a:bodyPr wrap="square" rtlCol="0">
            <a:spAutoFit/>
          </a:bodyPr>
          <a:lstStyle/>
          <a:p>
            <a:pPr>
              <a:lnSpc>
                <a:spcPct val="150000"/>
              </a:lnSpc>
            </a:pPr>
            <a:r>
              <a:rPr lang="es-ES" sz="1100" dirty="0">
                <a:solidFill>
                  <a:schemeClr val="bg1">
                    <a:lumMod val="95000"/>
                  </a:schemeClr>
                </a:solidFill>
                <a:latin typeface="Raleway" panose="020B0503030101060003" pitchFamily="34" charset="0"/>
              </a:rPr>
              <a:t>Brand </a:t>
            </a:r>
            <a:r>
              <a:rPr lang="es-ES" sz="1100" dirty="0" err="1">
                <a:solidFill>
                  <a:schemeClr val="bg1">
                    <a:lumMod val="95000"/>
                  </a:schemeClr>
                </a:solidFill>
                <a:latin typeface="Raleway" panose="020B0503030101060003" pitchFamily="34" charset="0"/>
              </a:rPr>
              <a:t>Identity</a:t>
            </a:r>
            <a:r>
              <a:rPr lang="es-ES" sz="1100" dirty="0">
                <a:solidFill>
                  <a:schemeClr val="bg1">
                    <a:lumMod val="95000"/>
                  </a:schemeClr>
                </a:solidFill>
                <a:latin typeface="Raleway" panose="020B0503030101060003" pitchFamily="34" charset="0"/>
              </a:rPr>
              <a:t> </a:t>
            </a:r>
            <a:r>
              <a:rPr lang="es-ES" sz="1100" dirty="0" err="1">
                <a:solidFill>
                  <a:schemeClr val="bg1">
                    <a:lumMod val="95000"/>
                  </a:schemeClr>
                </a:solidFill>
                <a:latin typeface="Raleway" panose="020B0503030101060003" pitchFamily="34" charset="0"/>
              </a:rPr>
              <a:t>Guide</a:t>
            </a:r>
            <a:r>
              <a:rPr lang="es-ES" sz="1100" dirty="0">
                <a:solidFill>
                  <a:schemeClr val="bg1">
                    <a:lumMod val="95000"/>
                  </a:schemeClr>
                </a:solidFill>
                <a:latin typeface="Raleway" panose="020B0503030101060003" pitchFamily="34" charset="0"/>
              </a:rPr>
              <a:t> </a:t>
            </a:r>
            <a:r>
              <a:rPr lang="es-ES" sz="1100" dirty="0" err="1">
                <a:solidFill>
                  <a:schemeClr val="bg1">
                    <a:lumMod val="95000"/>
                  </a:schemeClr>
                </a:solidFill>
                <a:latin typeface="Raleway" panose="020B0503030101060003" pitchFamily="34" charset="0"/>
              </a:rPr>
              <a:t>created</a:t>
            </a:r>
            <a:endParaRPr lang="es-ES" sz="1100" dirty="0" smtClean="0">
              <a:solidFill>
                <a:schemeClr val="bg1">
                  <a:lumMod val="95000"/>
                </a:schemeClr>
              </a:solidFill>
              <a:latin typeface="Raleway" panose="020B0503030101060003" pitchFamily="34" charset="0"/>
            </a:endParaRPr>
          </a:p>
        </p:txBody>
      </p:sp>
      <p:sp>
        <p:nvSpPr>
          <p:cNvPr id="94" name="CuadroTexto 93"/>
          <p:cNvSpPr txBox="1"/>
          <p:nvPr/>
        </p:nvSpPr>
        <p:spPr>
          <a:xfrm>
            <a:off x="7986473" y="3787090"/>
            <a:ext cx="1811085" cy="430887"/>
          </a:xfrm>
          <a:prstGeom prst="rect">
            <a:avLst/>
          </a:prstGeom>
          <a:noFill/>
        </p:spPr>
        <p:txBody>
          <a:bodyPr wrap="square" rtlCol="0">
            <a:spAutoFit/>
          </a:bodyPr>
          <a:lstStyle/>
          <a:p>
            <a:r>
              <a:rPr lang="es-ES" sz="1100" dirty="0" err="1">
                <a:solidFill>
                  <a:schemeClr val="bg1">
                    <a:lumMod val="95000"/>
                  </a:schemeClr>
                </a:solidFill>
                <a:latin typeface="Raleway" panose="020B0503030101060003" pitchFamily="34" charset="0"/>
              </a:rPr>
              <a:t>Graphic</a:t>
            </a:r>
            <a:r>
              <a:rPr lang="es-ES" sz="1100" dirty="0">
                <a:solidFill>
                  <a:schemeClr val="bg1">
                    <a:lumMod val="95000"/>
                  </a:schemeClr>
                </a:solidFill>
                <a:latin typeface="Raleway" panose="020B0503030101060003" pitchFamily="34" charset="0"/>
              </a:rPr>
              <a:t> </a:t>
            </a:r>
            <a:r>
              <a:rPr lang="es-ES" sz="1100" dirty="0" err="1">
                <a:solidFill>
                  <a:schemeClr val="bg1">
                    <a:lumMod val="95000"/>
                  </a:schemeClr>
                </a:solidFill>
                <a:latin typeface="Raleway" panose="020B0503030101060003" pitchFamily="34" charset="0"/>
              </a:rPr>
              <a:t>Design</a:t>
            </a:r>
            <a:r>
              <a:rPr lang="es-ES" sz="1100" dirty="0">
                <a:solidFill>
                  <a:schemeClr val="bg1">
                    <a:lumMod val="95000"/>
                  </a:schemeClr>
                </a:solidFill>
                <a:latin typeface="Raleway" panose="020B0503030101060003" pitchFamily="34" charset="0"/>
              </a:rPr>
              <a:t> </a:t>
            </a:r>
            <a:r>
              <a:rPr lang="es-ES" sz="1100" dirty="0" err="1">
                <a:solidFill>
                  <a:schemeClr val="bg1">
                    <a:lumMod val="95000"/>
                  </a:schemeClr>
                </a:solidFill>
                <a:latin typeface="Raleway" panose="020B0503030101060003" pitchFamily="34" charset="0"/>
              </a:rPr>
              <a:t>creates</a:t>
            </a:r>
            <a:r>
              <a:rPr lang="es-ES" sz="1100" dirty="0">
                <a:solidFill>
                  <a:schemeClr val="bg1">
                    <a:lumMod val="95000"/>
                  </a:schemeClr>
                </a:solidFill>
                <a:latin typeface="Raleway" panose="020B0503030101060003" pitchFamily="34" charset="0"/>
              </a:rPr>
              <a:t> </a:t>
            </a:r>
            <a:r>
              <a:rPr lang="es-ES" sz="1100" dirty="0" err="1">
                <a:solidFill>
                  <a:schemeClr val="bg1">
                    <a:lumMod val="95000"/>
                  </a:schemeClr>
                </a:solidFill>
                <a:latin typeface="Raleway" panose="020B0503030101060003" pitchFamily="34" charset="0"/>
              </a:rPr>
              <a:t>multiple</a:t>
            </a:r>
            <a:r>
              <a:rPr lang="es-ES" sz="1100" dirty="0">
                <a:solidFill>
                  <a:schemeClr val="bg1">
                    <a:lumMod val="95000"/>
                  </a:schemeClr>
                </a:solidFill>
                <a:latin typeface="Raleway" panose="020B0503030101060003" pitchFamily="34" charset="0"/>
              </a:rPr>
              <a:t> logo </a:t>
            </a:r>
            <a:r>
              <a:rPr lang="es-ES" sz="1100" dirty="0" err="1">
                <a:solidFill>
                  <a:schemeClr val="bg1">
                    <a:lumMod val="95000"/>
                  </a:schemeClr>
                </a:solidFill>
                <a:latin typeface="Raleway" panose="020B0503030101060003" pitchFamily="34" charset="0"/>
              </a:rPr>
              <a:t>options</a:t>
            </a:r>
            <a:endParaRPr lang="es-VE" sz="1100" dirty="0">
              <a:solidFill>
                <a:schemeClr val="bg1">
                  <a:lumMod val="95000"/>
                </a:schemeClr>
              </a:solidFill>
              <a:latin typeface="Raleway" panose="020B0503030101060003" pitchFamily="34" charset="0"/>
            </a:endParaRPr>
          </a:p>
        </p:txBody>
      </p:sp>
      <p:sp>
        <p:nvSpPr>
          <p:cNvPr id="122" name="CuadroTexto 121"/>
          <p:cNvSpPr txBox="1"/>
          <p:nvPr/>
        </p:nvSpPr>
        <p:spPr>
          <a:xfrm>
            <a:off x="10301856" y="3860111"/>
            <a:ext cx="1187450" cy="769441"/>
          </a:xfrm>
          <a:prstGeom prst="rect">
            <a:avLst/>
          </a:prstGeom>
          <a:noFill/>
        </p:spPr>
        <p:txBody>
          <a:bodyPr wrap="square" rtlCol="0">
            <a:spAutoFit/>
          </a:bodyPr>
          <a:lstStyle/>
          <a:p>
            <a:pPr algn="ctr"/>
            <a:r>
              <a:rPr lang="en-US" sz="1100" dirty="0">
                <a:solidFill>
                  <a:schemeClr val="bg1">
                    <a:lumMod val="95000"/>
                  </a:schemeClr>
                </a:solidFill>
                <a:latin typeface="Raleway" panose="020B0503030101060003" pitchFamily="34" charset="0"/>
              </a:rPr>
              <a:t>Additional materials and branding of company</a:t>
            </a:r>
            <a:endParaRPr lang="es-VE" sz="1100" dirty="0">
              <a:solidFill>
                <a:schemeClr val="bg1">
                  <a:lumMod val="95000"/>
                </a:schemeClr>
              </a:solidFill>
              <a:latin typeface="Raleway" panose="020B0503030101060003" pitchFamily="34" charset="0"/>
            </a:endParaRPr>
          </a:p>
        </p:txBody>
      </p:sp>
      <p:sp>
        <p:nvSpPr>
          <p:cNvPr id="164" name="Rectángulo 163"/>
          <p:cNvSpPr/>
          <p:nvPr/>
        </p:nvSpPr>
        <p:spPr>
          <a:xfrm>
            <a:off x="4304898" y="2272878"/>
            <a:ext cx="2274288" cy="1708160"/>
          </a:xfrm>
          <a:prstGeom prst="rect">
            <a:avLst/>
          </a:prstGeom>
        </p:spPr>
        <p:txBody>
          <a:bodyPr wrap="square">
            <a:spAutoFit/>
          </a:bodyPr>
          <a:lstStyle/>
          <a:p>
            <a:pPr>
              <a:lnSpc>
                <a:spcPct val="150000"/>
              </a:lnSpc>
            </a:pPr>
            <a:r>
              <a:rPr lang="es-VE" sz="1000" b="1" dirty="0" smtClean="0">
                <a:solidFill>
                  <a:schemeClr val="bg1">
                    <a:lumMod val="95000"/>
                  </a:schemeClr>
                </a:solidFill>
                <a:latin typeface="Raleway" panose="020B0503030101060003" pitchFamily="34" charset="0"/>
              </a:rPr>
              <a:t>Joe </a:t>
            </a:r>
            <a:r>
              <a:rPr lang="es-VE" sz="1000" b="1" dirty="0" err="1" smtClean="0">
                <a:solidFill>
                  <a:schemeClr val="bg1">
                    <a:lumMod val="95000"/>
                  </a:schemeClr>
                </a:solidFill>
                <a:latin typeface="Raleway" panose="020B0503030101060003" pitchFamily="34" charset="0"/>
              </a:rPr>
              <a:t>Hallock’s</a:t>
            </a:r>
            <a:r>
              <a:rPr lang="es-VE" sz="1000" b="1" dirty="0" smtClean="0">
                <a:solidFill>
                  <a:schemeClr val="bg1">
                    <a:lumMod val="95000"/>
                  </a:schemeClr>
                </a:solidFill>
                <a:latin typeface="Raleway" panose="020B0503030101060003" pitchFamily="34" charset="0"/>
              </a:rPr>
              <a:t> </a:t>
            </a:r>
            <a:r>
              <a:rPr lang="es-VE" sz="1000" b="1" dirty="0" err="1" smtClean="0">
                <a:solidFill>
                  <a:schemeClr val="bg1">
                    <a:lumMod val="95000"/>
                  </a:schemeClr>
                </a:solidFill>
                <a:latin typeface="Raleway" panose="020B0503030101060003" pitchFamily="34" charset="0"/>
              </a:rPr>
              <a:t>Colour</a:t>
            </a:r>
            <a:r>
              <a:rPr lang="es-VE" sz="1000" b="1" dirty="0" smtClean="0">
                <a:solidFill>
                  <a:schemeClr val="bg1">
                    <a:lumMod val="95000"/>
                  </a:schemeClr>
                </a:solidFill>
                <a:latin typeface="Raleway" panose="020B0503030101060003" pitchFamily="34" charset="0"/>
              </a:rPr>
              <a:t> </a:t>
            </a:r>
            <a:r>
              <a:rPr lang="es-VE" sz="1000" b="1" dirty="0" err="1" smtClean="0">
                <a:solidFill>
                  <a:schemeClr val="bg1">
                    <a:lumMod val="95000"/>
                  </a:schemeClr>
                </a:solidFill>
                <a:latin typeface="Raleway" panose="020B0503030101060003" pitchFamily="34" charset="0"/>
              </a:rPr>
              <a:t>Assignment</a:t>
            </a:r>
            <a:r>
              <a:rPr lang="es-VE" sz="1000" b="1" dirty="0" smtClean="0">
                <a:solidFill>
                  <a:schemeClr val="bg1">
                    <a:lumMod val="95000"/>
                  </a:schemeClr>
                </a:solidFill>
                <a:latin typeface="Raleway" panose="020B0503030101060003" pitchFamily="34" charset="0"/>
              </a:rPr>
              <a:t> </a:t>
            </a:r>
            <a:r>
              <a:rPr lang="es-VE" sz="1000" b="1" dirty="0" err="1" smtClean="0">
                <a:solidFill>
                  <a:schemeClr val="bg1">
                    <a:lumMod val="95000"/>
                  </a:schemeClr>
                </a:solidFill>
                <a:latin typeface="Raleway" panose="020B0503030101060003" pitchFamily="34" charset="0"/>
              </a:rPr>
              <a:t>Study</a:t>
            </a:r>
            <a:r>
              <a:rPr lang="es-VE" sz="1000" b="1" dirty="0" smtClean="0">
                <a:solidFill>
                  <a:schemeClr val="bg1">
                    <a:lumMod val="95000"/>
                  </a:schemeClr>
                </a:solidFill>
                <a:latin typeface="Raleway" panose="020B0503030101060003" pitchFamily="34" charset="0"/>
              </a:rPr>
              <a:t> </a:t>
            </a:r>
            <a:r>
              <a:rPr lang="es-VE" sz="1000" b="1" dirty="0" err="1" smtClean="0">
                <a:solidFill>
                  <a:schemeClr val="bg1">
                    <a:lumMod val="95000"/>
                  </a:schemeClr>
                </a:solidFill>
                <a:latin typeface="Raleway" panose="020B0503030101060003" pitchFamily="34" charset="0"/>
              </a:rPr>
              <a:t>found</a:t>
            </a:r>
            <a:r>
              <a:rPr lang="es-VE" sz="1000" b="1" dirty="0" smtClean="0">
                <a:solidFill>
                  <a:schemeClr val="bg1">
                    <a:lumMod val="95000"/>
                  </a:schemeClr>
                </a:solidFill>
                <a:latin typeface="Raleway" panose="020B0503030101060003" pitchFamily="34" charset="0"/>
              </a:rPr>
              <a:t> </a:t>
            </a:r>
            <a:r>
              <a:rPr lang="es-VE" sz="1000" b="1" dirty="0" err="1" smtClean="0">
                <a:solidFill>
                  <a:schemeClr val="bg1">
                    <a:lumMod val="95000"/>
                  </a:schemeClr>
                </a:solidFill>
                <a:latin typeface="Raleway" panose="020B0503030101060003" pitchFamily="34" charset="0"/>
              </a:rPr>
              <a:t>clear</a:t>
            </a:r>
            <a:r>
              <a:rPr lang="es-VE" sz="1000" b="1" dirty="0" smtClean="0">
                <a:solidFill>
                  <a:schemeClr val="bg1">
                    <a:lumMod val="95000"/>
                  </a:schemeClr>
                </a:solidFill>
                <a:latin typeface="Raleway" panose="020B0503030101060003" pitchFamily="34" charset="0"/>
              </a:rPr>
              <a:t> </a:t>
            </a:r>
            <a:r>
              <a:rPr lang="es-VE" sz="1000" b="1" dirty="0" err="1" smtClean="0">
                <a:solidFill>
                  <a:schemeClr val="bg1">
                    <a:lumMod val="95000"/>
                  </a:schemeClr>
                </a:solidFill>
                <a:latin typeface="Raleway" panose="020B0503030101060003" pitchFamily="34" charset="0"/>
              </a:rPr>
              <a:t>favorite</a:t>
            </a:r>
            <a:r>
              <a:rPr lang="es-VE" sz="1000" b="1" dirty="0" smtClean="0">
                <a:solidFill>
                  <a:schemeClr val="bg1">
                    <a:lumMod val="95000"/>
                  </a:schemeClr>
                </a:solidFill>
                <a:latin typeface="Raleway" panose="020B0503030101060003" pitchFamily="34" charset="0"/>
              </a:rPr>
              <a:t> </a:t>
            </a:r>
            <a:r>
              <a:rPr lang="es-VE" sz="1000" b="1" dirty="0" err="1" smtClean="0">
                <a:solidFill>
                  <a:schemeClr val="bg1">
                    <a:lumMod val="95000"/>
                  </a:schemeClr>
                </a:solidFill>
                <a:latin typeface="Raleway" panose="020B0503030101060003" pitchFamily="34" charset="0"/>
              </a:rPr>
              <a:t>colors</a:t>
            </a:r>
            <a:r>
              <a:rPr lang="es-VE" sz="1000" b="1" dirty="0" smtClean="0">
                <a:solidFill>
                  <a:schemeClr val="bg1">
                    <a:lumMod val="95000"/>
                  </a:schemeClr>
                </a:solidFill>
                <a:latin typeface="Raleway" panose="020B0503030101060003" pitchFamily="34" charset="0"/>
              </a:rPr>
              <a:t> </a:t>
            </a:r>
            <a:r>
              <a:rPr lang="es-VE" sz="1000" b="1" dirty="0" err="1" smtClean="0">
                <a:solidFill>
                  <a:schemeClr val="bg1">
                    <a:lumMod val="95000"/>
                  </a:schemeClr>
                </a:solidFill>
                <a:latin typeface="Raleway" panose="020B0503030101060003" pitchFamily="34" charset="0"/>
              </a:rPr>
              <a:t>for</a:t>
            </a:r>
            <a:r>
              <a:rPr lang="es-VE" sz="1000" b="1" dirty="0" smtClean="0">
                <a:solidFill>
                  <a:schemeClr val="bg1">
                    <a:lumMod val="95000"/>
                  </a:schemeClr>
                </a:solidFill>
                <a:latin typeface="Raleway" panose="020B0503030101060003" pitchFamily="34" charset="0"/>
              </a:rPr>
              <a:t> </a:t>
            </a:r>
            <a:r>
              <a:rPr lang="es-VE" sz="1000" b="1" dirty="0" err="1" smtClean="0">
                <a:solidFill>
                  <a:schemeClr val="bg1">
                    <a:lumMod val="95000"/>
                  </a:schemeClr>
                </a:solidFill>
                <a:latin typeface="Raleway" panose="020B0503030101060003" pitchFamily="34" charset="0"/>
              </a:rPr>
              <a:t>both</a:t>
            </a:r>
            <a:r>
              <a:rPr lang="es-VE" sz="1000" b="1" dirty="0" smtClean="0">
                <a:solidFill>
                  <a:schemeClr val="bg1">
                    <a:lumMod val="95000"/>
                  </a:schemeClr>
                </a:solidFill>
                <a:latin typeface="Raleway" panose="020B0503030101060003" pitchFamily="34" charset="0"/>
              </a:rPr>
              <a:t> </a:t>
            </a:r>
            <a:r>
              <a:rPr lang="es-VE" sz="1000" b="1" dirty="0" err="1" smtClean="0">
                <a:solidFill>
                  <a:schemeClr val="bg1">
                    <a:lumMod val="95000"/>
                  </a:schemeClr>
                </a:solidFill>
                <a:latin typeface="Raleway" panose="020B0503030101060003" pitchFamily="34" charset="0"/>
              </a:rPr>
              <a:t>male</a:t>
            </a:r>
            <a:r>
              <a:rPr lang="es-VE" sz="1000" b="1" dirty="0" smtClean="0">
                <a:solidFill>
                  <a:schemeClr val="bg1">
                    <a:lumMod val="95000"/>
                  </a:schemeClr>
                </a:solidFill>
                <a:latin typeface="Raleway" panose="020B0503030101060003" pitchFamily="34" charset="0"/>
              </a:rPr>
              <a:t> and </a:t>
            </a:r>
            <a:r>
              <a:rPr lang="es-VE" sz="1000" b="1" dirty="0" err="1" smtClean="0">
                <a:solidFill>
                  <a:schemeClr val="bg1">
                    <a:lumMod val="95000"/>
                  </a:schemeClr>
                </a:solidFill>
                <a:latin typeface="Raleway" panose="020B0503030101060003" pitchFamily="34" charset="0"/>
              </a:rPr>
              <a:t>female</a:t>
            </a:r>
            <a:r>
              <a:rPr lang="es-VE" sz="1000" b="1" dirty="0" smtClean="0">
                <a:solidFill>
                  <a:schemeClr val="bg1">
                    <a:lumMod val="95000"/>
                  </a:schemeClr>
                </a:solidFill>
                <a:latin typeface="Raleway" panose="020B0503030101060003" pitchFamily="34" charset="0"/>
              </a:rPr>
              <a:t> </a:t>
            </a:r>
            <a:r>
              <a:rPr lang="es-VE" sz="1000" b="1" dirty="0" err="1" smtClean="0">
                <a:solidFill>
                  <a:schemeClr val="bg1">
                    <a:lumMod val="95000"/>
                  </a:schemeClr>
                </a:solidFill>
                <a:latin typeface="Raleway" panose="020B0503030101060003" pitchFamily="34" charset="0"/>
              </a:rPr>
              <a:t>audiences</a:t>
            </a:r>
            <a:r>
              <a:rPr lang="es-VE" sz="1000" b="1" dirty="0" smtClean="0">
                <a:solidFill>
                  <a:schemeClr val="bg1">
                    <a:lumMod val="95000"/>
                  </a:schemeClr>
                </a:solidFill>
                <a:latin typeface="Raleway" panose="020B0503030101060003" pitchFamily="34" charset="0"/>
              </a:rPr>
              <a:t>. Blue </a:t>
            </a:r>
            <a:r>
              <a:rPr lang="es-VE" sz="1000" b="1" dirty="0" err="1" smtClean="0">
                <a:solidFill>
                  <a:schemeClr val="bg1">
                    <a:lumMod val="95000"/>
                  </a:schemeClr>
                </a:solidFill>
                <a:latin typeface="Raleway" panose="020B0503030101060003" pitchFamily="34" charset="0"/>
              </a:rPr>
              <a:t>was</a:t>
            </a:r>
            <a:r>
              <a:rPr lang="es-VE" sz="1000" b="1" dirty="0" smtClean="0">
                <a:solidFill>
                  <a:schemeClr val="bg1">
                    <a:lumMod val="95000"/>
                  </a:schemeClr>
                </a:solidFill>
                <a:latin typeface="Raleway" panose="020B0503030101060003" pitchFamily="34" charset="0"/>
              </a:rPr>
              <a:t> a </a:t>
            </a:r>
            <a:r>
              <a:rPr lang="es-VE" sz="1000" b="1" dirty="0" err="1" smtClean="0">
                <a:solidFill>
                  <a:schemeClr val="bg1">
                    <a:lumMod val="95000"/>
                  </a:schemeClr>
                </a:solidFill>
                <a:latin typeface="Raleway" panose="020B0503030101060003" pitchFamily="34" charset="0"/>
              </a:rPr>
              <a:t>staggering</a:t>
            </a:r>
            <a:r>
              <a:rPr lang="es-VE" sz="1000" b="1" dirty="0" smtClean="0">
                <a:solidFill>
                  <a:schemeClr val="bg1">
                    <a:lumMod val="95000"/>
                  </a:schemeClr>
                </a:solidFill>
                <a:latin typeface="Raleway" panose="020B0503030101060003" pitchFamily="34" charset="0"/>
              </a:rPr>
              <a:t> </a:t>
            </a:r>
            <a:r>
              <a:rPr lang="es-VE" sz="1000" b="1" dirty="0" err="1" smtClean="0">
                <a:solidFill>
                  <a:schemeClr val="bg1">
                    <a:lumMod val="95000"/>
                  </a:schemeClr>
                </a:solidFill>
                <a:latin typeface="Raleway" panose="020B0503030101060003" pitchFamily="34" charset="0"/>
              </a:rPr>
              <a:t>favorite</a:t>
            </a:r>
            <a:r>
              <a:rPr lang="es-VE" sz="1000" b="1" dirty="0" smtClean="0">
                <a:solidFill>
                  <a:schemeClr val="bg1">
                    <a:lumMod val="95000"/>
                  </a:schemeClr>
                </a:solidFill>
                <a:latin typeface="Raleway" panose="020B0503030101060003" pitchFamily="34" charset="0"/>
              </a:rPr>
              <a:t> </a:t>
            </a:r>
            <a:r>
              <a:rPr lang="es-VE" sz="1000" b="1" dirty="0" err="1" smtClean="0">
                <a:solidFill>
                  <a:schemeClr val="bg1">
                    <a:lumMod val="95000"/>
                  </a:schemeClr>
                </a:solidFill>
                <a:latin typeface="Raleway" panose="020B0503030101060003" pitchFamily="34" charset="0"/>
              </a:rPr>
              <a:t>for</a:t>
            </a:r>
            <a:r>
              <a:rPr lang="es-VE" sz="1000" b="1" dirty="0" smtClean="0">
                <a:solidFill>
                  <a:schemeClr val="bg1">
                    <a:lumMod val="95000"/>
                  </a:schemeClr>
                </a:solidFill>
                <a:latin typeface="Raleway" panose="020B0503030101060003" pitchFamily="34" charset="0"/>
              </a:rPr>
              <a:t> </a:t>
            </a:r>
            <a:r>
              <a:rPr lang="es-VE" sz="1000" b="1" dirty="0" err="1" smtClean="0">
                <a:solidFill>
                  <a:schemeClr val="bg1">
                    <a:lumMod val="95000"/>
                  </a:schemeClr>
                </a:solidFill>
                <a:latin typeface="Raleway" panose="020B0503030101060003" pitchFamily="34" charset="0"/>
              </a:rPr>
              <a:t>both</a:t>
            </a:r>
            <a:r>
              <a:rPr lang="es-VE" sz="1000" b="1" dirty="0" smtClean="0">
                <a:solidFill>
                  <a:schemeClr val="bg1">
                    <a:lumMod val="95000"/>
                  </a:schemeClr>
                </a:solidFill>
                <a:latin typeface="Raleway" panose="020B0503030101060003" pitchFamily="34" charset="0"/>
              </a:rPr>
              <a:t> </a:t>
            </a:r>
            <a:r>
              <a:rPr lang="es-VE" sz="1000" b="1" dirty="0" err="1" smtClean="0">
                <a:solidFill>
                  <a:schemeClr val="bg1">
                    <a:lumMod val="95000"/>
                  </a:schemeClr>
                </a:solidFill>
                <a:latin typeface="Raleway" panose="020B0503030101060003" pitchFamily="34" charset="0"/>
              </a:rPr>
              <a:t>genders</a:t>
            </a:r>
            <a:r>
              <a:rPr lang="es-VE" sz="1000" b="1" dirty="0" smtClean="0">
                <a:solidFill>
                  <a:schemeClr val="bg1">
                    <a:lumMod val="95000"/>
                  </a:schemeClr>
                </a:solidFill>
                <a:latin typeface="Raleway" panose="020B0503030101060003" pitchFamily="34" charset="0"/>
              </a:rPr>
              <a:t>, </a:t>
            </a:r>
            <a:r>
              <a:rPr lang="es-VE" sz="1000" b="1" dirty="0" err="1" smtClean="0">
                <a:solidFill>
                  <a:schemeClr val="bg1">
                    <a:lumMod val="95000"/>
                  </a:schemeClr>
                </a:solidFill>
                <a:latin typeface="Raleway" panose="020B0503030101060003" pitchFamily="34" charset="0"/>
              </a:rPr>
              <a:t>preferred</a:t>
            </a:r>
            <a:r>
              <a:rPr lang="es-VE" sz="1000" b="1" dirty="0" smtClean="0">
                <a:solidFill>
                  <a:schemeClr val="bg1">
                    <a:lumMod val="95000"/>
                  </a:schemeClr>
                </a:solidFill>
                <a:latin typeface="Raleway" panose="020B0503030101060003" pitchFamily="34" charset="0"/>
              </a:rPr>
              <a:t> </a:t>
            </a:r>
            <a:r>
              <a:rPr lang="es-VE" sz="1000" b="1" dirty="0" err="1" smtClean="0">
                <a:solidFill>
                  <a:schemeClr val="bg1">
                    <a:lumMod val="95000"/>
                  </a:schemeClr>
                </a:solidFill>
                <a:latin typeface="Raleway" panose="020B0503030101060003" pitchFamily="34" charset="0"/>
              </a:rPr>
              <a:t>by</a:t>
            </a:r>
            <a:r>
              <a:rPr lang="es-VE" sz="1000" b="1" dirty="0" smtClean="0">
                <a:solidFill>
                  <a:schemeClr val="bg1">
                    <a:lumMod val="95000"/>
                  </a:schemeClr>
                </a:solidFill>
                <a:latin typeface="Raleway" panose="020B0503030101060003" pitchFamily="34" charset="0"/>
              </a:rPr>
              <a:t> 57% of </a:t>
            </a:r>
            <a:r>
              <a:rPr lang="es-VE" sz="1000" b="1" dirty="0" err="1" smtClean="0">
                <a:solidFill>
                  <a:schemeClr val="bg1">
                    <a:lumMod val="95000"/>
                  </a:schemeClr>
                </a:solidFill>
                <a:latin typeface="Raleway" panose="020B0503030101060003" pitchFamily="34" charset="0"/>
              </a:rPr>
              <a:t>men</a:t>
            </a:r>
            <a:r>
              <a:rPr lang="es-VE" sz="1000" b="1" dirty="0" smtClean="0">
                <a:solidFill>
                  <a:schemeClr val="bg1">
                    <a:lumMod val="95000"/>
                  </a:schemeClr>
                </a:solidFill>
                <a:latin typeface="Raleway" panose="020B0503030101060003" pitchFamily="34" charset="0"/>
              </a:rPr>
              <a:t>, and 35% of </a:t>
            </a:r>
            <a:r>
              <a:rPr lang="es-VE" sz="1000" b="1" dirty="0" err="1" smtClean="0">
                <a:solidFill>
                  <a:schemeClr val="bg1">
                    <a:lumMod val="95000"/>
                  </a:schemeClr>
                </a:solidFill>
                <a:latin typeface="Raleway" panose="020B0503030101060003" pitchFamily="34" charset="0"/>
              </a:rPr>
              <a:t>women</a:t>
            </a:r>
            <a:r>
              <a:rPr lang="es-VE" sz="1000" b="1" dirty="0" smtClean="0">
                <a:solidFill>
                  <a:schemeClr val="bg1">
                    <a:lumMod val="95000"/>
                  </a:schemeClr>
                </a:solidFill>
                <a:latin typeface="Raleway" panose="020B0503030101060003" pitchFamily="34" charset="0"/>
              </a:rPr>
              <a:t>. </a:t>
            </a:r>
          </a:p>
        </p:txBody>
      </p:sp>
      <p:sp>
        <p:nvSpPr>
          <p:cNvPr id="165" name="Rectángulo 164"/>
          <p:cNvSpPr/>
          <p:nvPr/>
        </p:nvSpPr>
        <p:spPr>
          <a:xfrm>
            <a:off x="4283418" y="2021167"/>
            <a:ext cx="2538988" cy="307777"/>
          </a:xfrm>
          <a:prstGeom prst="rect">
            <a:avLst/>
          </a:prstGeom>
        </p:spPr>
        <p:txBody>
          <a:bodyPr wrap="square">
            <a:spAutoFit/>
          </a:bodyPr>
          <a:lstStyle/>
          <a:p>
            <a:r>
              <a:rPr lang="es-VE" sz="1400" dirty="0" err="1" smtClean="0">
                <a:solidFill>
                  <a:schemeClr val="bg1"/>
                </a:solidFill>
                <a:latin typeface="Raleway" panose="020B0503030101060003" pitchFamily="34" charset="0"/>
              </a:rPr>
              <a:t>Why</a:t>
            </a:r>
            <a:r>
              <a:rPr lang="es-VE" sz="1400" dirty="0" smtClean="0">
                <a:solidFill>
                  <a:schemeClr val="bg1"/>
                </a:solidFill>
                <a:latin typeface="Raleway" panose="020B0503030101060003" pitchFamily="34" charset="0"/>
              </a:rPr>
              <a:t> So Blue?</a:t>
            </a:r>
            <a:endParaRPr lang="es-VE" sz="1400" dirty="0">
              <a:solidFill>
                <a:schemeClr val="bg1"/>
              </a:solidFill>
              <a:latin typeface="Raleway" panose="020B0503030101060003" pitchFamily="34" charset="0"/>
            </a:endParaRPr>
          </a:p>
        </p:txBody>
      </p:sp>
      <p:grpSp>
        <p:nvGrpSpPr>
          <p:cNvPr id="163" name="Grupo 162"/>
          <p:cNvGrpSpPr/>
          <p:nvPr/>
        </p:nvGrpSpPr>
        <p:grpSpPr>
          <a:xfrm rot="2474069">
            <a:off x="5460692" y="5225004"/>
            <a:ext cx="309731" cy="497865"/>
            <a:chOff x="6561520" y="3727451"/>
            <a:chExt cx="241374" cy="387987"/>
          </a:xfrm>
          <a:solidFill>
            <a:schemeClr val="bg1">
              <a:lumMod val="95000"/>
            </a:schemeClr>
          </a:solidFill>
        </p:grpSpPr>
        <p:sp>
          <p:nvSpPr>
            <p:cNvPr id="166" name="Freeform 41"/>
            <p:cNvSpPr>
              <a:spLocks noEditPoints="1"/>
            </p:cNvSpPr>
            <p:nvPr/>
          </p:nvSpPr>
          <p:spPr bwMode="auto">
            <a:xfrm>
              <a:off x="6561520" y="3727451"/>
              <a:ext cx="241374" cy="219919"/>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7" name="Freeform 42"/>
            <p:cNvSpPr>
              <a:spLocks/>
            </p:cNvSpPr>
            <p:nvPr/>
          </p:nvSpPr>
          <p:spPr bwMode="auto">
            <a:xfrm>
              <a:off x="6624099" y="3930384"/>
              <a:ext cx="51851" cy="111748"/>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8" name="Freeform 43"/>
            <p:cNvSpPr>
              <a:spLocks/>
            </p:cNvSpPr>
            <p:nvPr/>
          </p:nvSpPr>
          <p:spPr bwMode="auto">
            <a:xfrm>
              <a:off x="6602643" y="3964355"/>
              <a:ext cx="73306" cy="151083"/>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70" name="Elipse 169"/>
          <p:cNvSpPr/>
          <p:nvPr/>
        </p:nvSpPr>
        <p:spPr>
          <a:xfrm>
            <a:off x="9336339" y="3368915"/>
            <a:ext cx="88491" cy="88491"/>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71" name="Elipse 170"/>
          <p:cNvSpPr/>
          <p:nvPr/>
        </p:nvSpPr>
        <p:spPr>
          <a:xfrm>
            <a:off x="6347469" y="4469609"/>
            <a:ext cx="88491" cy="88491"/>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6" name="Freeform 85"/>
          <p:cNvSpPr>
            <a:spLocks noEditPoints="1"/>
          </p:cNvSpPr>
          <p:nvPr/>
        </p:nvSpPr>
        <p:spPr bwMode="auto">
          <a:xfrm rot="18520698">
            <a:off x="7575209" y="3775932"/>
            <a:ext cx="473090" cy="168358"/>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id-ID"/>
          </a:p>
        </p:txBody>
      </p:sp>
      <p:pic>
        <p:nvPicPr>
          <p:cNvPr id="77" name="Picture 3" descr="M:\Marketing\_NEW LOGO\XTANT_1_ICON-whi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215" y="2410397"/>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79" name="Freeform 5"/>
          <p:cNvSpPr>
            <a:spLocks noEditPoints="1"/>
          </p:cNvSpPr>
          <p:nvPr/>
        </p:nvSpPr>
        <p:spPr bwMode="auto">
          <a:xfrm>
            <a:off x="8325719" y="2342123"/>
            <a:ext cx="373193" cy="373193"/>
          </a:xfrm>
          <a:custGeom>
            <a:avLst/>
            <a:gdLst>
              <a:gd name="T0" fmla="*/ 202 w 312"/>
              <a:gd name="T1" fmla="*/ 98 h 312"/>
              <a:gd name="T2" fmla="*/ 156 w 312"/>
              <a:gd name="T3" fmla="*/ 0 h 312"/>
              <a:gd name="T4" fmla="*/ 88 w 312"/>
              <a:gd name="T5" fmla="*/ 100 h 312"/>
              <a:gd name="T6" fmla="*/ 78 w 312"/>
              <a:gd name="T7" fmla="*/ 105 h 312"/>
              <a:gd name="T8" fmla="*/ 29 w 312"/>
              <a:gd name="T9" fmla="*/ 98 h 312"/>
              <a:gd name="T10" fmla="*/ 0 w 312"/>
              <a:gd name="T11" fmla="*/ 283 h 312"/>
              <a:gd name="T12" fmla="*/ 59 w 312"/>
              <a:gd name="T13" fmla="*/ 312 h 312"/>
              <a:gd name="T14" fmla="*/ 85 w 312"/>
              <a:gd name="T15" fmla="*/ 295 h 312"/>
              <a:gd name="T16" fmla="*/ 88 w 312"/>
              <a:gd name="T17" fmla="*/ 296 h 312"/>
              <a:gd name="T18" fmla="*/ 186 w 312"/>
              <a:gd name="T19" fmla="*/ 312 h 312"/>
              <a:gd name="T20" fmla="*/ 274 w 312"/>
              <a:gd name="T21" fmla="*/ 293 h 312"/>
              <a:gd name="T22" fmla="*/ 278 w 312"/>
              <a:gd name="T23" fmla="*/ 266 h 312"/>
              <a:gd name="T24" fmla="*/ 294 w 312"/>
              <a:gd name="T25" fmla="*/ 214 h 312"/>
              <a:gd name="T26" fmla="*/ 303 w 312"/>
              <a:gd name="T27" fmla="*/ 164 h 312"/>
              <a:gd name="T28" fmla="*/ 312 w 312"/>
              <a:gd name="T29" fmla="*/ 140 h 312"/>
              <a:gd name="T30" fmla="*/ 284 w 312"/>
              <a:gd name="T31" fmla="*/ 102 h 312"/>
              <a:gd name="T32" fmla="*/ 59 w 312"/>
              <a:gd name="T33" fmla="*/ 293 h 312"/>
              <a:gd name="T34" fmla="*/ 20 w 312"/>
              <a:gd name="T35" fmla="*/ 283 h 312"/>
              <a:gd name="T36" fmla="*/ 29 w 312"/>
              <a:gd name="T37" fmla="*/ 117 h 312"/>
              <a:gd name="T38" fmla="*/ 68 w 312"/>
              <a:gd name="T39" fmla="*/ 127 h 312"/>
              <a:gd name="T40" fmla="*/ 292 w 312"/>
              <a:gd name="T41" fmla="*/ 142 h 312"/>
              <a:gd name="T42" fmla="*/ 254 w 312"/>
              <a:gd name="T43" fmla="*/ 156 h 312"/>
              <a:gd name="T44" fmla="*/ 254 w 312"/>
              <a:gd name="T45" fmla="*/ 166 h 312"/>
              <a:gd name="T46" fmla="*/ 288 w 312"/>
              <a:gd name="T47" fmla="*/ 184 h 312"/>
              <a:gd name="T48" fmla="*/ 244 w 312"/>
              <a:gd name="T49" fmla="*/ 205 h 312"/>
              <a:gd name="T50" fmla="*/ 244 w 312"/>
              <a:gd name="T51" fmla="*/ 215 h 312"/>
              <a:gd name="T52" fmla="*/ 276 w 312"/>
              <a:gd name="T53" fmla="*/ 235 h 312"/>
              <a:gd name="T54" fmla="*/ 234 w 312"/>
              <a:gd name="T55" fmla="*/ 254 h 312"/>
              <a:gd name="T56" fmla="*/ 234 w 312"/>
              <a:gd name="T57" fmla="*/ 263 h 312"/>
              <a:gd name="T58" fmla="*/ 259 w 312"/>
              <a:gd name="T59" fmla="*/ 277 h 312"/>
              <a:gd name="T60" fmla="*/ 239 w 312"/>
              <a:gd name="T61" fmla="*/ 293 h 312"/>
              <a:gd name="T62" fmla="*/ 132 w 312"/>
              <a:gd name="T63" fmla="*/ 286 h 312"/>
              <a:gd name="T64" fmla="*/ 78 w 312"/>
              <a:gd name="T65" fmla="*/ 267 h 312"/>
              <a:gd name="T66" fmla="*/ 86 w 312"/>
              <a:gd name="T67" fmla="*/ 122 h 312"/>
              <a:gd name="T68" fmla="*/ 146 w 312"/>
              <a:gd name="T69" fmla="*/ 29 h 312"/>
              <a:gd name="T70" fmla="*/ 185 w 312"/>
              <a:gd name="T71" fmla="*/ 66 h 312"/>
              <a:gd name="T72" fmla="*/ 281 w 312"/>
              <a:gd name="T73" fmla="*/ 121 h 312"/>
              <a:gd name="T74" fmla="*/ 292 w 312"/>
              <a:gd name="T75" fmla="*/ 14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2" h="312">
                <a:moveTo>
                  <a:pt x="284" y="102"/>
                </a:moveTo>
                <a:cubicBezTo>
                  <a:pt x="272" y="99"/>
                  <a:pt x="244" y="99"/>
                  <a:pt x="202" y="98"/>
                </a:cubicBezTo>
                <a:cubicBezTo>
                  <a:pt x="204" y="89"/>
                  <a:pt x="204" y="80"/>
                  <a:pt x="204" y="66"/>
                </a:cubicBezTo>
                <a:cubicBezTo>
                  <a:pt x="204" y="31"/>
                  <a:pt x="179" y="0"/>
                  <a:pt x="156" y="0"/>
                </a:cubicBezTo>
                <a:cubicBezTo>
                  <a:pt x="140" y="0"/>
                  <a:pt x="127" y="13"/>
                  <a:pt x="127" y="29"/>
                </a:cubicBezTo>
                <a:cubicBezTo>
                  <a:pt x="127" y="49"/>
                  <a:pt x="120" y="83"/>
                  <a:pt x="88" y="100"/>
                </a:cubicBezTo>
                <a:cubicBezTo>
                  <a:pt x="85" y="101"/>
                  <a:pt x="78" y="104"/>
                  <a:pt x="77" y="105"/>
                </a:cubicBezTo>
                <a:cubicBezTo>
                  <a:pt x="78" y="105"/>
                  <a:pt x="78" y="105"/>
                  <a:pt x="78" y="105"/>
                </a:cubicBezTo>
                <a:cubicBezTo>
                  <a:pt x="73" y="101"/>
                  <a:pt x="66" y="98"/>
                  <a:pt x="59" y="98"/>
                </a:cubicBezTo>
                <a:cubicBezTo>
                  <a:pt x="29" y="98"/>
                  <a:pt x="29" y="98"/>
                  <a:pt x="29" y="98"/>
                </a:cubicBezTo>
                <a:cubicBezTo>
                  <a:pt x="13" y="98"/>
                  <a:pt x="0" y="111"/>
                  <a:pt x="0" y="127"/>
                </a:cubicBezTo>
                <a:cubicBezTo>
                  <a:pt x="0" y="283"/>
                  <a:pt x="0" y="283"/>
                  <a:pt x="0" y="283"/>
                </a:cubicBezTo>
                <a:cubicBezTo>
                  <a:pt x="0" y="299"/>
                  <a:pt x="13" y="312"/>
                  <a:pt x="29" y="312"/>
                </a:cubicBezTo>
                <a:cubicBezTo>
                  <a:pt x="59" y="312"/>
                  <a:pt x="59" y="312"/>
                  <a:pt x="59" y="312"/>
                </a:cubicBezTo>
                <a:cubicBezTo>
                  <a:pt x="70" y="312"/>
                  <a:pt x="80" y="305"/>
                  <a:pt x="85" y="295"/>
                </a:cubicBezTo>
                <a:cubicBezTo>
                  <a:pt x="85" y="295"/>
                  <a:pt x="85" y="295"/>
                  <a:pt x="85" y="295"/>
                </a:cubicBezTo>
                <a:cubicBezTo>
                  <a:pt x="86" y="295"/>
                  <a:pt x="86" y="296"/>
                  <a:pt x="87" y="296"/>
                </a:cubicBezTo>
                <a:cubicBezTo>
                  <a:pt x="87" y="296"/>
                  <a:pt x="88" y="296"/>
                  <a:pt x="88" y="296"/>
                </a:cubicBezTo>
                <a:cubicBezTo>
                  <a:pt x="93" y="297"/>
                  <a:pt x="104" y="300"/>
                  <a:pt x="127" y="305"/>
                </a:cubicBezTo>
                <a:cubicBezTo>
                  <a:pt x="132" y="306"/>
                  <a:pt x="158" y="312"/>
                  <a:pt x="186" y="312"/>
                </a:cubicBezTo>
                <a:cubicBezTo>
                  <a:pt x="239" y="312"/>
                  <a:pt x="239" y="312"/>
                  <a:pt x="239" y="312"/>
                </a:cubicBezTo>
                <a:cubicBezTo>
                  <a:pt x="255" y="312"/>
                  <a:pt x="267" y="306"/>
                  <a:pt x="274" y="293"/>
                </a:cubicBezTo>
                <a:cubicBezTo>
                  <a:pt x="274" y="293"/>
                  <a:pt x="276" y="289"/>
                  <a:pt x="278" y="283"/>
                </a:cubicBezTo>
                <a:cubicBezTo>
                  <a:pt x="279" y="278"/>
                  <a:pt x="280" y="272"/>
                  <a:pt x="278" y="266"/>
                </a:cubicBezTo>
                <a:cubicBezTo>
                  <a:pt x="289" y="258"/>
                  <a:pt x="292" y="247"/>
                  <a:pt x="294" y="240"/>
                </a:cubicBezTo>
                <a:cubicBezTo>
                  <a:pt x="298" y="229"/>
                  <a:pt x="297" y="220"/>
                  <a:pt x="294" y="214"/>
                </a:cubicBezTo>
                <a:cubicBezTo>
                  <a:pt x="300" y="208"/>
                  <a:pt x="305" y="200"/>
                  <a:pt x="307" y="187"/>
                </a:cubicBezTo>
                <a:cubicBezTo>
                  <a:pt x="309" y="179"/>
                  <a:pt x="307" y="171"/>
                  <a:pt x="303" y="164"/>
                </a:cubicBezTo>
                <a:cubicBezTo>
                  <a:pt x="309" y="158"/>
                  <a:pt x="311" y="150"/>
                  <a:pt x="312" y="143"/>
                </a:cubicBezTo>
                <a:cubicBezTo>
                  <a:pt x="312" y="140"/>
                  <a:pt x="312" y="140"/>
                  <a:pt x="312" y="140"/>
                </a:cubicBezTo>
                <a:cubicBezTo>
                  <a:pt x="312" y="139"/>
                  <a:pt x="312" y="138"/>
                  <a:pt x="312" y="136"/>
                </a:cubicBezTo>
                <a:cubicBezTo>
                  <a:pt x="312" y="123"/>
                  <a:pt x="303" y="108"/>
                  <a:pt x="284" y="102"/>
                </a:cubicBezTo>
                <a:close/>
                <a:moveTo>
                  <a:pt x="68" y="283"/>
                </a:moveTo>
                <a:cubicBezTo>
                  <a:pt x="68" y="288"/>
                  <a:pt x="64" y="293"/>
                  <a:pt x="59" y="293"/>
                </a:cubicBezTo>
                <a:cubicBezTo>
                  <a:pt x="29" y="293"/>
                  <a:pt x="29" y="293"/>
                  <a:pt x="29" y="293"/>
                </a:cubicBezTo>
                <a:cubicBezTo>
                  <a:pt x="24" y="293"/>
                  <a:pt x="20" y="288"/>
                  <a:pt x="20" y="283"/>
                </a:cubicBezTo>
                <a:cubicBezTo>
                  <a:pt x="20" y="127"/>
                  <a:pt x="20" y="127"/>
                  <a:pt x="20" y="127"/>
                </a:cubicBezTo>
                <a:cubicBezTo>
                  <a:pt x="20" y="121"/>
                  <a:pt x="24" y="117"/>
                  <a:pt x="29" y="117"/>
                </a:cubicBezTo>
                <a:cubicBezTo>
                  <a:pt x="59" y="117"/>
                  <a:pt x="59" y="117"/>
                  <a:pt x="59" y="117"/>
                </a:cubicBezTo>
                <a:cubicBezTo>
                  <a:pt x="64" y="117"/>
                  <a:pt x="68" y="121"/>
                  <a:pt x="68" y="127"/>
                </a:cubicBezTo>
                <a:lnTo>
                  <a:pt x="68" y="283"/>
                </a:lnTo>
                <a:close/>
                <a:moveTo>
                  <a:pt x="292" y="142"/>
                </a:moveTo>
                <a:cubicBezTo>
                  <a:pt x="292" y="147"/>
                  <a:pt x="290" y="156"/>
                  <a:pt x="273" y="156"/>
                </a:cubicBezTo>
                <a:cubicBezTo>
                  <a:pt x="258" y="156"/>
                  <a:pt x="254" y="156"/>
                  <a:pt x="254" y="156"/>
                </a:cubicBezTo>
                <a:cubicBezTo>
                  <a:pt x="251" y="156"/>
                  <a:pt x="249" y="158"/>
                  <a:pt x="249" y="161"/>
                </a:cubicBezTo>
                <a:cubicBezTo>
                  <a:pt x="249" y="164"/>
                  <a:pt x="251" y="166"/>
                  <a:pt x="254" y="166"/>
                </a:cubicBezTo>
                <a:cubicBezTo>
                  <a:pt x="254" y="166"/>
                  <a:pt x="258" y="166"/>
                  <a:pt x="272" y="166"/>
                </a:cubicBezTo>
                <a:cubicBezTo>
                  <a:pt x="287" y="166"/>
                  <a:pt x="289" y="178"/>
                  <a:pt x="288" y="184"/>
                </a:cubicBezTo>
                <a:cubicBezTo>
                  <a:pt x="287" y="191"/>
                  <a:pt x="283" y="205"/>
                  <a:pt x="267" y="205"/>
                </a:cubicBezTo>
                <a:cubicBezTo>
                  <a:pt x="250" y="205"/>
                  <a:pt x="244" y="205"/>
                  <a:pt x="244" y="205"/>
                </a:cubicBezTo>
                <a:cubicBezTo>
                  <a:pt x="241" y="205"/>
                  <a:pt x="239" y="207"/>
                  <a:pt x="239" y="210"/>
                </a:cubicBezTo>
                <a:cubicBezTo>
                  <a:pt x="239" y="212"/>
                  <a:pt x="241" y="215"/>
                  <a:pt x="244" y="215"/>
                </a:cubicBezTo>
                <a:cubicBezTo>
                  <a:pt x="244" y="215"/>
                  <a:pt x="255" y="215"/>
                  <a:pt x="263" y="215"/>
                </a:cubicBezTo>
                <a:cubicBezTo>
                  <a:pt x="279" y="215"/>
                  <a:pt x="278" y="227"/>
                  <a:pt x="276" y="235"/>
                </a:cubicBezTo>
                <a:cubicBezTo>
                  <a:pt x="272" y="244"/>
                  <a:pt x="271" y="254"/>
                  <a:pt x="250" y="254"/>
                </a:cubicBezTo>
                <a:cubicBezTo>
                  <a:pt x="243" y="254"/>
                  <a:pt x="234" y="254"/>
                  <a:pt x="234" y="254"/>
                </a:cubicBezTo>
                <a:cubicBezTo>
                  <a:pt x="231" y="254"/>
                  <a:pt x="229" y="256"/>
                  <a:pt x="229" y="258"/>
                </a:cubicBezTo>
                <a:cubicBezTo>
                  <a:pt x="229" y="261"/>
                  <a:pt x="231" y="263"/>
                  <a:pt x="234" y="263"/>
                </a:cubicBezTo>
                <a:cubicBezTo>
                  <a:pt x="234" y="263"/>
                  <a:pt x="241" y="263"/>
                  <a:pt x="249" y="263"/>
                </a:cubicBezTo>
                <a:cubicBezTo>
                  <a:pt x="260" y="263"/>
                  <a:pt x="260" y="273"/>
                  <a:pt x="259" y="277"/>
                </a:cubicBezTo>
                <a:cubicBezTo>
                  <a:pt x="258" y="281"/>
                  <a:pt x="257" y="284"/>
                  <a:pt x="257" y="284"/>
                </a:cubicBezTo>
                <a:cubicBezTo>
                  <a:pt x="254" y="289"/>
                  <a:pt x="249" y="293"/>
                  <a:pt x="239" y="293"/>
                </a:cubicBezTo>
                <a:cubicBezTo>
                  <a:pt x="186" y="293"/>
                  <a:pt x="186" y="293"/>
                  <a:pt x="186" y="293"/>
                </a:cubicBezTo>
                <a:cubicBezTo>
                  <a:pt x="159" y="293"/>
                  <a:pt x="132" y="286"/>
                  <a:pt x="132" y="286"/>
                </a:cubicBezTo>
                <a:cubicBezTo>
                  <a:pt x="91" y="277"/>
                  <a:pt x="89" y="276"/>
                  <a:pt x="86" y="275"/>
                </a:cubicBezTo>
                <a:cubicBezTo>
                  <a:pt x="86" y="275"/>
                  <a:pt x="78" y="274"/>
                  <a:pt x="78" y="267"/>
                </a:cubicBezTo>
                <a:cubicBezTo>
                  <a:pt x="78" y="132"/>
                  <a:pt x="78" y="132"/>
                  <a:pt x="78" y="132"/>
                </a:cubicBezTo>
                <a:cubicBezTo>
                  <a:pt x="78" y="128"/>
                  <a:pt x="81" y="124"/>
                  <a:pt x="86" y="122"/>
                </a:cubicBezTo>
                <a:cubicBezTo>
                  <a:pt x="86" y="122"/>
                  <a:pt x="87" y="122"/>
                  <a:pt x="88" y="121"/>
                </a:cubicBezTo>
                <a:cubicBezTo>
                  <a:pt x="132" y="103"/>
                  <a:pt x="146" y="62"/>
                  <a:pt x="146" y="29"/>
                </a:cubicBezTo>
                <a:cubicBezTo>
                  <a:pt x="146" y="25"/>
                  <a:pt x="150" y="20"/>
                  <a:pt x="156" y="20"/>
                </a:cubicBezTo>
                <a:cubicBezTo>
                  <a:pt x="166" y="20"/>
                  <a:pt x="185" y="40"/>
                  <a:pt x="185" y="66"/>
                </a:cubicBezTo>
                <a:cubicBezTo>
                  <a:pt x="185" y="89"/>
                  <a:pt x="184" y="93"/>
                  <a:pt x="176" y="117"/>
                </a:cubicBezTo>
                <a:cubicBezTo>
                  <a:pt x="273" y="117"/>
                  <a:pt x="272" y="118"/>
                  <a:pt x="281" y="121"/>
                </a:cubicBezTo>
                <a:cubicBezTo>
                  <a:pt x="292" y="124"/>
                  <a:pt x="293" y="133"/>
                  <a:pt x="293" y="136"/>
                </a:cubicBezTo>
                <a:cubicBezTo>
                  <a:pt x="293" y="139"/>
                  <a:pt x="292" y="138"/>
                  <a:pt x="292" y="142"/>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id-ID">
              <a:solidFill>
                <a:schemeClr val="tx1">
                  <a:lumMod val="50000"/>
                  <a:lumOff val="50000"/>
                </a:schemeClr>
              </a:solidFill>
            </a:endParaRPr>
          </a:p>
        </p:txBody>
      </p:sp>
      <p:sp>
        <p:nvSpPr>
          <p:cNvPr id="80" name="CuadroTexto 73"/>
          <p:cNvSpPr txBox="1"/>
          <p:nvPr/>
        </p:nvSpPr>
        <p:spPr>
          <a:xfrm>
            <a:off x="8692953" y="2199132"/>
            <a:ext cx="1459042" cy="600164"/>
          </a:xfrm>
          <a:prstGeom prst="rect">
            <a:avLst/>
          </a:prstGeom>
          <a:noFill/>
        </p:spPr>
        <p:txBody>
          <a:bodyPr wrap="square" rtlCol="0">
            <a:spAutoFit/>
          </a:bodyPr>
          <a:lstStyle/>
          <a:p>
            <a:pPr algn="ctr"/>
            <a:r>
              <a:rPr lang="en-US" sz="1100" dirty="0">
                <a:solidFill>
                  <a:schemeClr val="bg1">
                    <a:lumMod val="95000"/>
                  </a:schemeClr>
                </a:solidFill>
                <a:latin typeface="Raleway" panose="020B0503030101060003" pitchFamily="34" charset="0"/>
              </a:rPr>
              <a:t>Top 3 designs presented and top design is selected</a:t>
            </a:r>
            <a:endParaRPr lang="es-VE" sz="1100" dirty="0">
              <a:solidFill>
                <a:schemeClr val="bg1">
                  <a:lumMod val="95000"/>
                </a:schemeClr>
              </a:solidFill>
              <a:latin typeface="Raleway" panose="020B0503030101060003" pitchFamily="34" charset="0"/>
            </a:endParaRPr>
          </a:p>
        </p:txBody>
      </p:sp>
      <p:grpSp>
        <p:nvGrpSpPr>
          <p:cNvPr id="81" name="Grupo 2"/>
          <p:cNvGrpSpPr/>
          <p:nvPr/>
        </p:nvGrpSpPr>
        <p:grpSpPr>
          <a:xfrm>
            <a:off x="9380584" y="2947616"/>
            <a:ext cx="287458" cy="391293"/>
            <a:chOff x="6775181" y="2840624"/>
            <a:chExt cx="235117" cy="320045"/>
          </a:xfrm>
          <a:solidFill>
            <a:schemeClr val="bg1"/>
          </a:solidFill>
        </p:grpSpPr>
        <p:sp>
          <p:nvSpPr>
            <p:cNvPr id="82" name="Oval 21"/>
            <p:cNvSpPr>
              <a:spLocks noChangeArrowheads="1"/>
            </p:cNvSpPr>
            <p:nvPr/>
          </p:nvSpPr>
          <p:spPr bwMode="auto">
            <a:xfrm>
              <a:off x="6856533" y="2840624"/>
              <a:ext cx="79564" cy="795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1" name="Freeform 22"/>
            <p:cNvSpPr>
              <a:spLocks/>
            </p:cNvSpPr>
            <p:nvPr/>
          </p:nvSpPr>
          <p:spPr bwMode="auto">
            <a:xfrm>
              <a:off x="6885141" y="2899627"/>
              <a:ext cx="125157" cy="261042"/>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2" name="Freeform 23"/>
            <p:cNvSpPr>
              <a:spLocks/>
            </p:cNvSpPr>
            <p:nvPr/>
          </p:nvSpPr>
          <p:spPr bwMode="auto">
            <a:xfrm>
              <a:off x="6775181" y="2899627"/>
              <a:ext cx="134097" cy="257466"/>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03" name="Group 37"/>
          <p:cNvGrpSpPr/>
          <p:nvPr/>
        </p:nvGrpSpPr>
        <p:grpSpPr>
          <a:xfrm>
            <a:off x="10722261" y="3510797"/>
            <a:ext cx="373163" cy="326144"/>
            <a:chOff x="8296275" y="8293096"/>
            <a:chExt cx="1385888" cy="1211261"/>
          </a:xfrm>
          <a:solidFill>
            <a:schemeClr val="bg1"/>
          </a:solidFill>
          <a:effectLst>
            <a:outerShdw blurRad="25400" sx="102000" sy="102000" algn="ctr" rotWithShape="0">
              <a:prstClr val="black">
                <a:alpha val="15000"/>
              </a:prstClr>
            </a:outerShdw>
          </a:effectLst>
        </p:grpSpPr>
        <p:sp>
          <p:nvSpPr>
            <p:cNvPr id="104" name="Freeform 8"/>
            <p:cNvSpPr>
              <a:spLocks noEditPoints="1"/>
            </p:cNvSpPr>
            <p:nvPr/>
          </p:nvSpPr>
          <p:spPr bwMode="auto">
            <a:xfrm>
              <a:off x="8296275" y="8293096"/>
              <a:ext cx="1385888" cy="1211261"/>
            </a:xfrm>
            <a:custGeom>
              <a:avLst/>
              <a:gdLst>
                <a:gd name="T0" fmla="*/ 368 w 369"/>
                <a:gd name="T1" fmla="*/ 190 h 323"/>
                <a:gd name="T2" fmla="*/ 322 w 369"/>
                <a:gd name="T3" fmla="*/ 17 h 323"/>
                <a:gd name="T4" fmla="*/ 299 w 369"/>
                <a:gd name="T5" fmla="*/ 0 h 323"/>
                <a:gd name="T6" fmla="*/ 184 w 369"/>
                <a:gd name="T7" fmla="*/ 0 h 323"/>
                <a:gd name="T8" fmla="*/ 69 w 369"/>
                <a:gd name="T9" fmla="*/ 0 h 323"/>
                <a:gd name="T10" fmla="*/ 47 w 369"/>
                <a:gd name="T11" fmla="*/ 17 h 323"/>
                <a:gd name="T12" fmla="*/ 1 w 369"/>
                <a:gd name="T13" fmla="*/ 190 h 323"/>
                <a:gd name="T14" fmla="*/ 0 w 369"/>
                <a:gd name="T15" fmla="*/ 196 h 323"/>
                <a:gd name="T16" fmla="*/ 0 w 369"/>
                <a:gd name="T17" fmla="*/ 276 h 323"/>
                <a:gd name="T18" fmla="*/ 46 w 369"/>
                <a:gd name="T19" fmla="*/ 323 h 323"/>
                <a:gd name="T20" fmla="*/ 323 w 369"/>
                <a:gd name="T21" fmla="*/ 323 h 323"/>
                <a:gd name="T22" fmla="*/ 369 w 369"/>
                <a:gd name="T23" fmla="*/ 276 h 323"/>
                <a:gd name="T24" fmla="*/ 369 w 369"/>
                <a:gd name="T25" fmla="*/ 196 h 323"/>
                <a:gd name="T26" fmla="*/ 368 w 369"/>
                <a:gd name="T27" fmla="*/ 190 h 323"/>
                <a:gd name="T28" fmla="*/ 346 w 369"/>
                <a:gd name="T29" fmla="*/ 276 h 323"/>
                <a:gd name="T30" fmla="*/ 323 w 369"/>
                <a:gd name="T31" fmla="*/ 299 h 323"/>
                <a:gd name="T32" fmla="*/ 46 w 369"/>
                <a:gd name="T33" fmla="*/ 299 h 323"/>
                <a:gd name="T34" fmla="*/ 23 w 369"/>
                <a:gd name="T35" fmla="*/ 276 h 323"/>
                <a:gd name="T36" fmla="*/ 23 w 369"/>
                <a:gd name="T37" fmla="*/ 196 h 323"/>
                <a:gd name="T38" fmla="*/ 69 w 369"/>
                <a:gd name="T39" fmla="*/ 23 h 323"/>
                <a:gd name="T40" fmla="*/ 299 w 369"/>
                <a:gd name="T41" fmla="*/ 23 h 323"/>
                <a:gd name="T42" fmla="*/ 346 w 369"/>
                <a:gd name="T43" fmla="*/ 196 h 323"/>
                <a:gd name="T44" fmla="*/ 346 w 369"/>
                <a:gd name="T45" fmla="*/ 27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9" h="323">
                  <a:moveTo>
                    <a:pt x="368" y="190"/>
                  </a:moveTo>
                  <a:cubicBezTo>
                    <a:pt x="322" y="17"/>
                    <a:pt x="322" y="17"/>
                    <a:pt x="322" y="17"/>
                  </a:cubicBezTo>
                  <a:cubicBezTo>
                    <a:pt x="319" y="7"/>
                    <a:pt x="310" y="0"/>
                    <a:pt x="299" y="0"/>
                  </a:cubicBezTo>
                  <a:cubicBezTo>
                    <a:pt x="184" y="0"/>
                    <a:pt x="184" y="0"/>
                    <a:pt x="184" y="0"/>
                  </a:cubicBezTo>
                  <a:cubicBezTo>
                    <a:pt x="69" y="0"/>
                    <a:pt x="69" y="0"/>
                    <a:pt x="69" y="0"/>
                  </a:cubicBezTo>
                  <a:cubicBezTo>
                    <a:pt x="59" y="0"/>
                    <a:pt x="50" y="7"/>
                    <a:pt x="47" y="17"/>
                  </a:cubicBezTo>
                  <a:cubicBezTo>
                    <a:pt x="1" y="190"/>
                    <a:pt x="1" y="190"/>
                    <a:pt x="1" y="190"/>
                  </a:cubicBezTo>
                  <a:cubicBezTo>
                    <a:pt x="0" y="192"/>
                    <a:pt x="0" y="194"/>
                    <a:pt x="0" y="196"/>
                  </a:cubicBezTo>
                  <a:cubicBezTo>
                    <a:pt x="0" y="276"/>
                    <a:pt x="0" y="276"/>
                    <a:pt x="0" y="276"/>
                  </a:cubicBezTo>
                  <a:cubicBezTo>
                    <a:pt x="0" y="302"/>
                    <a:pt x="21" y="323"/>
                    <a:pt x="46" y="323"/>
                  </a:cubicBezTo>
                  <a:cubicBezTo>
                    <a:pt x="323" y="323"/>
                    <a:pt x="323" y="323"/>
                    <a:pt x="323" y="323"/>
                  </a:cubicBezTo>
                  <a:cubicBezTo>
                    <a:pt x="348" y="323"/>
                    <a:pt x="369" y="302"/>
                    <a:pt x="369" y="276"/>
                  </a:cubicBezTo>
                  <a:cubicBezTo>
                    <a:pt x="369" y="196"/>
                    <a:pt x="369" y="196"/>
                    <a:pt x="369" y="196"/>
                  </a:cubicBezTo>
                  <a:cubicBezTo>
                    <a:pt x="369" y="194"/>
                    <a:pt x="368" y="192"/>
                    <a:pt x="368" y="190"/>
                  </a:cubicBezTo>
                  <a:close/>
                  <a:moveTo>
                    <a:pt x="346" y="276"/>
                  </a:moveTo>
                  <a:cubicBezTo>
                    <a:pt x="346" y="289"/>
                    <a:pt x="335" y="299"/>
                    <a:pt x="323" y="299"/>
                  </a:cubicBezTo>
                  <a:cubicBezTo>
                    <a:pt x="46" y="299"/>
                    <a:pt x="46" y="299"/>
                    <a:pt x="46" y="299"/>
                  </a:cubicBezTo>
                  <a:cubicBezTo>
                    <a:pt x="34" y="299"/>
                    <a:pt x="23" y="289"/>
                    <a:pt x="23" y="276"/>
                  </a:cubicBezTo>
                  <a:cubicBezTo>
                    <a:pt x="23" y="196"/>
                    <a:pt x="23" y="196"/>
                    <a:pt x="23" y="196"/>
                  </a:cubicBezTo>
                  <a:cubicBezTo>
                    <a:pt x="69" y="23"/>
                    <a:pt x="69" y="23"/>
                    <a:pt x="69" y="23"/>
                  </a:cubicBezTo>
                  <a:cubicBezTo>
                    <a:pt x="299" y="23"/>
                    <a:pt x="299" y="23"/>
                    <a:pt x="299" y="23"/>
                  </a:cubicBezTo>
                  <a:cubicBezTo>
                    <a:pt x="346" y="196"/>
                    <a:pt x="346" y="196"/>
                    <a:pt x="346" y="196"/>
                  </a:cubicBezTo>
                  <a:lnTo>
                    <a:pt x="346" y="2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5" name="Freeform 9"/>
            <p:cNvSpPr>
              <a:spLocks noEditPoints="1"/>
            </p:cNvSpPr>
            <p:nvPr/>
          </p:nvSpPr>
          <p:spPr bwMode="auto">
            <a:xfrm>
              <a:off x="8461376" y="8466137"/>
              <a:ext cx="1055689" cy="776288"/>
            </a:xfrm>
            <a:custGeom>
              <a:avLst/>
              <a:gdLst>
                <a:gd name="T0" fmla="*/ 229 w 281"/>
                <a:gd name="T1" fmla="*/ 0 h 207"/>
                <a:gd name="T2" fmla="*/ 51 w 281"/>
                <a:gd name="T3" fmla="*/ 0 h 207"/>
                <a:gd name="T4" fmla="*/ 40 w 281"/>
                <a:gd name="T5" fmla="*/ 9 h 207"/>
                <a:gd name="T6" fmla="*/ 0 w 281"/>
                <a:gd name="T7" fmla="*/ 147 h 207"/>
                <a:gd name="T8" fmla="*/ 2 w 281"/>
                <a:gd name="T9" fmla="*/ 157 h 207"/>
                <a:gd name="T10" fmla="*/ 12 w 281"/>
                <a:gd name="T11" fmla="*/ 161 h 207"/>
                <a:gd name="T12" fmla="*/ 45 w 281"/>
                <a:gd name="T13" fmla="*/ 161 h 207"/>
                <a:gd name="T14" fmla="*/ 58 w 281"/>
                <a:gd name="T15" fmla="*/ 161 h 207"/>
                <a:gd name="T16" fmla="*/ 64 w 281"/>
                <a:gd name="T17" fmla="*/ 161 h 207"/>
                <a:gd name="T18" fmla="*/ 81 w 281"/>
                <a:gd name="T19" fmla="*/ 195 h 207"/>
                <a:gd name="T20" fmla="*/ 101 w 281"/>
                <a:gd name="T21" fmla="*/ 207 h 207"/>
                <a:gd name="T22" fmla="*/ 179 w 281"/>
                <a:gd name="T23" fmla="*/ 207 h 207"/>
                <a:gd name="T24" fmla="*/ 200 w 281"/>
                <a:gd name="T25" fmla="*/ 195 h 207"/>
                <a:gd name="T26" fmla="*/ 217 w 281"/>
                <a:gd name="T27" fmla="*/ 161 h 207"/>
                <a:gd name="T28" fmla="*/ 223 w 281"/>
                <a:gd name="T29" fmla="*/ 161 h 207"/>
                <a:gd name="T30" fmla="*/ 236 w 281"/>
                <a:gd name="T31" fmla="*/ 161 h 207"/>
                <a:gd name="T32" fmla="*/ 269 w 281"/>
                <a:gd name="T33" fmla="*/ 161 h 207"/>
                <a:gd name="T34" fmla="*/ 278 w 281"/>
                <a:gd name="T35" fmla="*/ 157 h 207"/>
                <a:gd name="T36" fmla="*/ 280 w 281"/>
                <a:gd name="T37" fmla="*/ 147 h 207"/>
                <a:gd name="T38" fmla="*/ 241 w 281"/>
                <a:gd name="T39" fmla="*/ 9 h 207"/>
                <a:gd name="T40" fmla="*/ 229 w 281"/>
                <a:gd name="T41" fmla="*/ 0 h 207"/>
                <a:gd name="T42" fmla="*/ 236 w 281"/>
                <a:gd name="T43" fmla="*/ 138 h 207"/>
                <a:gd name="T44" fmla="*/ 217 w 281"/>
                <a:gd name="T45" fmla="*/ 138 h 207"/>
                <a:gd name="T46" fmla="*/ 196 w 281"/>
                <a:gd name="T47" fmla="*/ 151 h 207"/>
                <a:gd name="T48" fmla="*/ 179 w 281"/>
                <a:gd name="T49" fmla="*/ 184 h 207"/>
                <a:gd name="T50" fmla="*/ 101 w 281"/>
                <a:gd name="T51" fmla="*/ 184 h 207"/>
                <a:gd name="T52" fmla="*/ 85 w 281"/>
                <a:gd name="T53" fmla="*/ 151 h 207"/>
                <a:gd name="T54" fmla="*/ 64 w 281"/>
                <a:gd name="T55" fmla="*/ 138 h 207"/>
                <a:gd name="T56" fmla="*/ 45 w 281"/>
                <a:gd name="T57" fmla="*/ 138 h 207"/>
                <a:gd name="T58" fmla="*/ 18 w 281"/>
                <a:gd name="T59" fmla="*/ 138 h 207"/>
                <a:gd name="T60" fmla="*/ 51 w 281"/>
                <a:gd name="T61" fmla="*/ 12 h 207"/>
                <a:gd name="T62" fmla="*/ 229 w 281"/>
                <a:gd name="T63" fmla="*/ 12 h 207"/>
                <a:gd name="T64" fmla="*/ 263 w 281"/>
                <a:gd name="T65" fmla="*/ 138 h 207"/>
                <a:gd name="T66" fmla="*/ 236 w 281"/>
                <a:gd name="T67" fmla="*/ 13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1" h="207">
                  <a:moveTo>
                    <a:pt x="229" y="0"/>
                  </a:moveTo>
                  <a:cubicBezTo>
                    <a:pt x="51" y="0"/>
                    <a:pt x="51" y="0"/>
                    <a:pt x="51" y="0"/>
                  </a:cubicBezTo>
                  <a:cubicBezTo>
                    <a:pt x="46" y="0"/>
                    <a:pt x="41" y="4"/>
                    <a:pt x="40" y="9"/>
                  </a:cubicBezTo>
                  <a:cubicBezTo>
                    <a:pt x="0" y="147"/>
                    <a:pt x="0" y="147"/>
                    <a:pt x="0" y="147"/>
                  </a:cubicBezTo>
                  <a:cubicBezTo>
                    <a:pt x="0" y="150"/>
                    <a:pt x="0" y="154"/>
                    <a:pt x="2" y="157"/>
                  </a:cubicBezTo>
                  <a:cubicBezTo>
                    <a:pt x="5" y="160"/>
                    <a:pt x="8" y="161"/>
                    <a:pt x="12" y="161"/>
                  </a:cubicBezTo>
                  <a:cubicBezTo>
                    <a:pt x="45" y="161"/>
                    <a:pt x="45" y="161"/>
                    <a:pt x="45" y="161"/>
                  </a:cubicBezTo>
                  <a:cubicBezTo>
                    <a:pt x="58" y="161"/>
                    <a:pt x="58" y="161"/>
                    <a:pt x="58" y="161"/>
                  </a:cubicBezTo>
                  <a:cubicBezTo>
                    <a:pt x="64" y="161"/>
                    <a:pt x="64" y="161"/>
                    <a:pt x="64" y="161"/>
                  </a:cubicBezTo>
                  <a:cubicBezTo>
                    <a:pt x="81" y="195"/>
                    <a:pt x="81" y="195"/>
                    <a:pt x="81" y="195"/>
                  </a:cubicBezTo>
                  <a:cubicBezTo>
                    <a:pt x="85" y="203"/>
                    <a:pt x="93" y="207"/>
                    <a:pt x="101" y="207"/>
                  </a:cubicBezTo>
                  <a:cubicBezTo>
                    <a:pt x="179" y="207"/>
                    <a:pt x="179" y="207"/>
                    <a:pt x="179" y="207"/>
                  </a:cubicBezTo>
                  <a:cubicBezTo>
                    <a:pt x="188" y="207"/>
                    <a:pt x="196" y="203"/>
                    <a:pt x="200" y="195"/>
                  </a:cubicBezTo>
                  <a:cubicBezTo>
                    <a:pt x="217" y="161"/>
                    <a:pt x="217" y="161"/>
                    <a:pt x="217" y="161"/>
                  </a:cubicBezTo>
                  <a:cubicBezTo>
                    <a:pt x="223" y="161"/>
                    <a:pt x="223" y="161"/>
                    <a:pt x="223" y="161"/>
                  </a:cubicBezTo>
                  <a:cubicBezTo>
                    <a:pt x="236" y="161"/>
                    <a:pt x="236" y="161"/>
                    <a:pt x="236" y="161"/>
                  </a:cubicBezTo>
                  <a:cubicBezTo>
                    <a:pt x="269" y="161"/>
                    <a:pt x="269" y="161"/>
                    <a:pt x="269" y="161"/>
                  </a:cubicBezTo>
                  <a:cubicBezTo>
                    <a:pt x="273" y="161"/>
                    <a:pt x="276" y="160"/>
                    <a:pt x="278" y="157"/>
                  </a:cubicBezTo>
                  <a:cubicBezTo>
                    <a:pt x="280" y="154"/>
                    <a:pt x="281" y="150"/>
                    <a:pt x="280" y="147"/>
                  </a:cubicBezTo>
                  <a:cubicBezTo>
                    <a:pt x="241" y="9"/>
                    <a:pt x="241" y="9"/>
                    <a:pt x="241" y="9"/>
                  </a:cubicBezTo>
                  <a:cubicBezTo>
                    <a:pt x="239" y="4"/>
                    <a:pt x="235" y="0"/>
                    <a:pt x="229" y="0"/>
                  </a:cubicBezTo>
                  <a:close/>
                  <a:moveTo>
                    <a:pt x="236" y="138"/>
                  </a:moveTo>
                  <a:cubicBezTo>
                    <a:pt x="217" y="138"/>
                    <a:pt x="217" y="138"/>
                    <a:pt x="217" y="138"/>
                  </a:cubicBezTo>
                  <a:cubicBezTo>
                    <a:pt x="208" y="138"/>
                    <a:pt x="200" y="143"/>
                    <a:pt x="196" y="151"/>
                  </a:cubicBezTo>
                  <a:cubicBezTo>
                    <a:pt x="179" y="184"/>
                    <a:pt x="179" y="184"/>
                    <a:pt x="179" y="184"/>
                  </a:cubicBezTo>
                  <a:cubicBezTo>
                    <a:pt x="101" y="184"/>
                    <a:pt x="101" y="184"/>
                    <a:pt x="101" y="184"/>
                  </a:cubicBezTo>
                  <a:cubicBezTo>
                    <a:pt x="85" y="151"/>
                    <a:pt x="85" y="151"/>
                    <a:pt x="85" y="151"/>
                  </a:cubicBezTo>
                  <a:cubicBezTo>
                    <a:pt x="81" y="143"/>
                    <a:pt x="73" y="138"/>
                    <a:pt x="64" y="138"/>
                  </a:cubicBezTo>
                  <a:cubicBezTo>
                    <a:pt x="45" y="138"/>
                    <a:pt x="45" y="138"/>
                    <a:pt x="45" y="138"/>
                  </a:cubicBezTo>
                  <a:cubicBezTo>
                    <a:pt x="18" y="138"/>
                    <a:pt x="18" y="138"/>
                    <a:pt x="18" y="138"/>
                  </a:cubicBezTo>
                  <a:cubicBezTo>
                    <a:pt x="51" y="12"/>
                    <a:pt x="51" y="12"/>
                    <a:pt x="51" y="12"/>
                  </a:cubicBezTo>
                  <a:cubicBezTo>
                    <a:pt x="229" y="12"/>
                    <a:pt x="229" y="12"/>
                    <a:pt x="229" y="12"/>
                  </a:cubicBezTo>
                  <a:cubicBezTo>
                    <a:pt x="263" y="138"/>
                    <a:pt x="263" y="138"/>
                    <a:pt x="263" y="138"/>
                  </a:cubicBezTo>
                  <a:lnTo>
                    <a:pt x="236" y="1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1396436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1000"/>
                                        <p:tgtEl>
                                          <p:spTgt spid="77"/>
                                        </p:tgtEl>
                                      </p:cBhvr>
                                    </p:animEffect>
                                    <p:anim calcmode="lin" valueType="num">
                                      <p:cBhvr>
                                        <p:cTn id="8" dur="1000" fill="hold"/>
                                        <p:tgtEl>
                                          <p:spTgt spid="77"/>
                                        </p:tgtEl>
                                        <p:attrNameLst>
                                          <p:attrName>ppt_x</p:attrName>
                                        </p:attrNameLst>
                                      </p:cBhvr>
                                      <p:tavLst>
                                        <p:tav tm="0">
                                          <p:val>
                                            <p:strVal val="#ppt_x"/>
                                          </p:val>
                                        </p:tav>
                                        <p:tav tm="100000">
                                          <p:val>
                                            <p:strVal val="#ppt_x"/>
                                          </p:val>
                                        </p:tav>
                                      </p:tavLst>
                                    </p:anim>
                                    <p:anim calcmode="lin" valueType="num">
                                      <p:cBhvr>
                                        <p:cTn id="9"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9404F"/>
        </a:solidFill>
        <a:effectLst/>
      </p:bgPr>
    </p:bg>
    <p:spTree>
      <p:nvGrpSpPr>
        <p:cNvPr id="1" name=""/>
        <p:cNvGrpSpPr/>
        <p:nvPr/>
      </p:nvGrpSpPr>
      <p:grpSpPr>
        <a:xfrm>
          <a:off x="0" y="0"/>
          <a:ext cx="0" cy="0"/>
          <a:chOff x="0" y="0"/>
          <a:chExt cx="0" cy="0"/>
        </a:xfrm>
      </p:grpSpPr>
      <p:grpSp>
        <p:nvGrpSpPr>
          <p:cNvPr id="2" name="Grupo 1"/>
          <p:cNvGrpSpPr/>
          <p:nvPr/>
        </p:nvGrpSpPr>
        <p:grpSpPr>
          <a:xfrm>
            <a:off x="4142014" y="3247543"/>
            <a:ext cx="3916139" cy="0"/>
            <a:chOff x="4142011" y="3263607"/>
            <a:chExt cx="3916139" cy="0"/>
          </a:xfrm>
        </p:grpSpPr>
        <p:cxnSp>
          <p:nvCxnSpPr>
            <p:cNvPr id="3" name="Conector recto 2"/>
            <p:cNvCxnSpPr/>
            <p:nvPr/>
          </p:nvCxnSpPr>
          <p:spPr>
            <a:xfrm>
              <a:off x="7308100" y="3263607"/>
              <a:ext cx="750050" cy="0"/>
            </a:xfrm>
            <a:prstGeom prst="line">
              <a:avLst/>
            </a:prstGeom>
            <a:ln>
              <a:solidFill>
                <a:schemeClr val="bg1">
                  <a:lumMod val="9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 name="Conector recto 3"/>
            <p:cNvCxnSpPr/>
            <p:nvPr/>
          </p:nvCxnSpPr>
          <p:spPr>
            <a:xfrm>
              <a:off x="4142011" y="3263607"/>
              <a:ext cx="750050" cy="0"/>
            </a:xfrm>
            <a:prstGeom prst="line">
              <a:avLst/>
            </a:prstGeom>
            <a:ln>
              <a:solidFill>
                <a:schemeClr val="bg1">
                  <a:lumMod val="95000"/>
                  <a:alpha val="30000"/>
                </a:schemeClr>
              </a:solidFill>
            </a:ln>
          </p:spPr>
          <p:style>
            <a:lnRef idx="1">
              <a:schemeClr val="accent1"/>
            </a:lnRef>
            <a:fillRef idx="0">
              <a:schemeClr val="accent1"/>
            </a:fillRef>
            <a:effectRef idx="0">
              <a:schemeClr val="accent1"/>
            </a:effectRef>
            <a:fontRef idx="minor">
              <a:schemeClr val="tx1"/>
            </a:fontRef>
          </p:style>
        </p:cxnSp>
      </p:grpSp>
      <p:sp>
        <p:nvSpPr>
          <p:cNvPr id="5" name="CuadroTexto 4"/>
          <p:cNvSpPr txBox="1"/>
          <p:nvPr/>
        </p:nvSpPr>
        <p:spPr>
          <a:xfrm>
            <a:off x="5098780" y="2695050"/>
            <a:ext cx="1994457" cy="916726"/>
          </a:xfrm>
          <a:prstGeom prst="rect">
            <a:avLst/>
          </a:prstGeom>
          <a:noFill/>
        </p:spPr>
        <p:txBody>
          <a:bodyPr wrap="none" rtlCol="0">
            <a:spAutoFit/>
          </a:bodyPr>
          <a:lstStyle/>
          <a:p>
            <a:pPr algn="ctr">
              <a:lnSpc>
                <a:spcPct val="150000"/>
              </a:lnSpc>
            </a:pPr>
            <a:r>
              <a:rPr lang="es-ES" sz="4000" dirty="0" smtClean="0">
                <a:solidFill>
                  <a:schemeClr val="bg1">
                    <a:lumMod val="95000"/>
                  </a:schemeClr>
                </a:solidFill>
                <a:latin typeface="Generica" panose="02000500000000000000" pitchFamily="2" charset="0"/>
                <a:cs typeface="Raavi" panose="020B0502040204020203" pitchFamily="34" charset="0"/>
              </a:rPr>
              <a:t>COLORS</a:t>
            </a:r>
            <a:endParaRPr lang="es-VE" sz="4000" dirty="0">
              <a:solidFill>
                <a:schemeClr val="bg1">
                  <a:lumMod val="95000"/>
                </a:schemeClr>
              </a:solidFill>
              <a:latin typeface="Generica" panose="02000500000000000000" pitchFamily="2" charset="0"/>
              <a:cs typeface="Raavi" panose="020B0502040204020203" pitchFamily="34" charset="0"/>
            </a:endParaRPr>
          </a:p>
        </p:txBody>
      </p:sp>
      <p:grpSp>
        <p:nvGrpSpPr>
          <p:cNvPr id="14" name="Grupo 13"/>
          <p:cNvGrpSpPr/>
          <p:nvPr/>
        </p:nvGrpSpPr>
        <p:grpSpPr>
          <a:xfrm>
            <a:off x="5558442" y="3711549"/>
            <a:ext cx="1075116" cy="173946"/>
            <a:chOff x="5558442" y="3711549"/>
            <a:chExt cx="1075116" cy="173946"/>
          </a:xfrm>
        </p:grpSpPr>
        <p:grpSp>
          <p:nvGrpSpPr>
            <p:cNvPr id="6" name="Grupo 5"/>
            <p:cNvGrpSpPr/>
            <p:nvPr/>
          </p:nvGrpSpPr>
          <p:grpSpPr>
            <a:xfrm>
              <a:off x="5558442" y="3711549"/>
              <a:ext cx="1075116" cy="173946"/>
              <a:chOff x="5194300" y="5028670"/>
              <a:chExt cx="1075116" cy="173946"/>
            </a:xfrm>
            <a:noFill/>
          </p:grpSpPr>
          <p:sp>
            <p:nvSpPr>
              <p:cNvPr id="7" name="Elipse 6"/>
              <p:cNvSpPr/>
              <p:nvPr/>
            </p:nvSpPr>
            <p:spPr>
              <a:xfrm>
                <a:off x="5194300" y="5041900"/>
                <a:ext cx="160716" cy="160716"/>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Elipse 8"/>
              <p:cNvSpPr/>
              <p:nvPr/>
            </p:nvSpPr>
            <p:spPr>
              <a:xfrm>
                <a:off x="5803900" y="5028670"/>
                <a:ext cx="160716" cy="160716"/>
              </a:xfrm>
              <a:prstGeom prst="ellipse">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0" name="Elipse 9"/>
              <p:cNvSpPr/>
              <p:nvPr/>
            </p:nvSpPr>
            <p:spPr>
              <a:xfrm>
                <a:off x="6108700" y="5028670"/>
                <a:ext cx="160716" cy="160716"/>
              </a:xfrm>
              <a:prstGeom prst="ellipse">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2" name="Elipse 6"/>
              <p:cNvSpPr/>
              <p:nvPr/>
            </p:nvSpPr>
            <p:spPr>
              <a:xfrm>
                <a:off x="5499100" y="5041900"/>
                <a:ext cx="160716" cy="160716"/>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1" name="Elipse 6"/>
              <p:cNvSpPr/>
              <p:nvPr/>
            </p:nvSpPr>
            <p:spPr>
              <a:xfrm>
                <a:off x="5813425" y="5041900"/>
                <a:ext cx="160716" cy="160716"/>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sp>
          <p:nvSpPr>
            <p:cNvPr id="11" name="Elipse 10"/>
            <p:cNvSpPr/>
            <p:nvPr/>
          </p:nvSpPr>
          <p:spPr>
            <a:xfrm>
              <a:off x="5863242" y="3724779"/>
              <a:ext cx="160716" cy="160716"/>
            </a:xfrm>
            <a:prstGeom prst="ellipse">
              <a:avLst/>
            </a:prstGeom>
            <a:no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2" name="Elipse 10"/>
            <p:cNvSpPr/>
            <p:nvPr/>
          </p:nvSpPr>
          <p:spPr>
            <a:xfrm>
              <a:off x="6177567" y="3724779"/>
              <a:ext cx="160716" cy="160716"/>
            </a:xfrm>
            <a:prstGeom prst="ellipse">
              <a:avLst/>
            </a:prstGeom>
            <a:no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spTree>
    <p:extLst>
      <p:ext uri="{BB962C8B-B14F-4D97-AF65-F5344CB8AC3E}">
        <p14:creationId xmlns:p14="http://schemas.microsoft.com/office/powerpoint/2010/main" val="1774887530"/>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20"/>
          <p:cNvSpPr/>
          <p:nvPr/>
        </p:nvSpPr>
        <p:spPr>
          <a:xfrm>
            <a:off x="537718" y="4315318"/>
            <a:ext cx="11124661" cy="1107996"/>
          </a:xfrm>
          <a:prstGeom prst="rect">
            <a:avLst/>
          </a:prstGeom>
        </p:spPr>
        <p:txBody>
          <a:bodyPr wrap="square">
            <a:spAutoFit/>
          </a:bodyPr>
          <a:lstStyle/>
          <a:p>
            <a:pPr algn="just">
              <a:lnSpc>
                <a:spcPct val="150000"/>
              </a:lnSpc>
            </a:pPr>
            <a:r>
              <a:rPr lang="en-US" sz="1100" b="1" dirty="0" smtClean="0">
                <a:solidFill>
                  <a:schemeClr val="tx1">
                    <a:lumMod val="50000"/>
                    <a:lumOff val="50000"/>
                  </a:schemeClr>
                </a:solidFill>
                <a:latin typeface="Raleway" panose="020B0503030101060003" pitchFamily="34" charset="0"/>
              </a:rPr>
              <a:t>Blue evokes feelings of calmness and spirituality as well as security and trust. Seeing the color blue causes the body to create chemicals that are calming. It is no surprise that it's the most favored of the colors</a:t>
            </a:r>
            <a:r>
              <a:rPr lang="en-US" sz="1100" b="1" dirty="0">
                <a:solidFill>
                  <a:schemeClr val="tx1">
                    <a:lumMod val="50000"/>
                    <a:lumOff val="50000"/>
                  </a:schemeClr>
                </a:solidFill>
                <a:latin typeface="Raleway" panose="020B0503030101060003" pitchFamily="34" charset="0"/>
              </a:rPr>
              <a:t>. Light blues give a more relaxing, friendly feel. Great examples are social sites like Facebook and Twitter who use lighter blues</a:t>
            </a:r>
            <a:r>
              <a:rPr lang="en-US" sz="1100" b="1" dirty="0" smtClean="0">
                <a:solidFill>
                  <a:schemeClr val="tx1">
                    <a:lumMod val="50000"/>
                    <a:lumOff val="50000"/>
                  </a:schemeClr>
                </a:solidFill>
                <a:latin typeface="Raleway" panose="020B0503030101060003" pitchFamily="34" charset="0"/>
              </a:rPr>
              <a:t>.</a:t>
            </a:r>
          </a:p>
          <a:p>
            <a:pPr algn="r">
              <a:lnSpc>
                <a:spcPct val="150000"/>
              </a:lnSpc>
            </a:pPr>
            <a:r>
              <a:rPr lang="en-US" sz="1100" b="1" dirty="0">
                <a:solidFill>
                  <a:schemeClr val="tx1">
                    <a:lumMod val="50000"/>
                    <a:lumOff val="50000"/>
                  </a:schemeClr>
                </a:solidFill>
                <a:latin typeface="Raleway" panose="020B0503030101060003" pitchFamily="34" charset="0"/>
              </a:rPr>
              <a:t>- Allison </a:t>
            </a:r>
            <a:r>
              <a:rPr lang="en-US" sz="1100" b="1" dirty="0" smtClean="0">
                <a:solidFill>
                  <a:schemeClr val="tx1">
                    <a:lumMod val="50000"/>
                    <a:lumOff val="50000"/>
                  </a:schemeClr>
                </a:solidFill>
                <a:latin typeface="Raleway" panose="020B0503030101060003" pitchFamily="34" charset="0"/>
              </a:rPr>
              <a:t>Stuart, 99 Designs </a:t>
            </a:r>
            <a:endParaRPr lang="es-ES_tradnl" sz="1100" dirty="0" smtClean="0">
              <a:solidFill>
                <a:schemeClr val="tx1">
                  <a:lumMod val="50000"/>
                  <a:lumOff val="50000"/>
                </a:schemeClr>
              </a:solidFill>
              <a:latin typeface="Raleway" panose="020B0503030101060003" pitchFamily="34" charset="0"/>
            </a:endParaRPr>
          </a:p>
        </p:txBody>
      </p:sp>
      <p:sp>
        <p:nvSpPr>
          <p:cNvPr id="45" name="Rectángulo redondeado 27"/>
          <p:cNvSpPr/>
          <p:nvPr/>
        </p:nvSpPr>
        <p:spPr>
          <a:xfrm>
            <a:off x="613998" y="2054733"/>
            <a:ext cx="1707642" cy="1707642"/>
          </a:xfrm>
          <a:prstGeom prst="roundRect">
            <a:avLst>
              <a:gd name="adj" fmla="val 3369"/>
            </a:avLst>
          </a:prstGeom>
          <a:solidFill>
            <a:srgbClr val="2A5A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4" name="Rectángulo redondeado 27"/>
          <p:cNvSpPr/>
          <p:nvPr/>
        </p:nvSpPr>
        <p:spPr>
          <a:xfrm>
            <a:off x="2929188" y="2054733"/>
            <a:ext cx="1707642" cy="1707642"/>
          </a:xfrm>
          <a:prstGeom prst="roundRect">
            <a:avLst>
              <a:gd name="adj" fmla="val 3369"/>
            </a:avLst>
          </a:prstGeom>
          <a:solidFill>
            <a:srgbClr val="00A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5" name="Rectángulo redondeado 27"/>
          <p:cNvSpPr/>
          <p:nvPr/>
        </p:nvSpPr>
        <p:spPr>
          <a:xfrm>
            <a:off x="9874758" y="2054733"/>
            <a:ext cx="1707642" cy="1707642"/>
          </a:xfrm>
          <a:prstGeom prst="roundRect">
            <a:avLst>
              <a:gd name="adj" fmla="val 3369"/>
            </a:avLst>
          </a:prstGeom>
          <a:solidFill>
            <a:srgbClr val="212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6" name="Rectángulo redondeado 27"/>
          <p:cNvSpPr/>
          <p:nvPr/>
        </p:nvSpPr>
        <p:spPr>
          <a:xfrm>
            <a:off x="7559568" y="2054733"/>
            <a:ext cx="1707642" cy="1707642"/>
          </a:xfrm>
          <a:prstGeom prst="roundRect">
            <a:avLst>
              <a:gd name="adj" fmla="val 3369"/>
            </a:avLst>
          </a:prstGeom>
          <a:solidFill>
            <a:srgbClr val="394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7" name="Rectángulo redondeado 27"/>
          <p:cNvSpPr/>
          <p:nvPr/>
        </p:nvSpPr>
        <p:spPr>
          <a:xfrm>
            <a:off x="5244378" y="2054733"/>
            <a:ext cx="1707642" cy="1707642"/>
          </a:xfrm>
          <a:prstGeom prst="roundRect">
            <a:avLst>
              <a:gd name="adj" fmla="val 3369"/>
            </a:avLst>
          </a:prstGeom>
          <a:solidFill>
            <a:srgbClr val="1E9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78" name="Picture 3" descr="M:\Marketing\_NEW LOGO\XTANT_1_IC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5942" y="0"/>
            <a:ext cx="988458" cy="988458"/>
          </a:xfrm>
          <a:prstGeom prst="rect">
            <a:avLst/>
          </a:prstGeom>
          <a:noFill/>
          <a:extLst>
            <a:ext uri="{909E8E84-426E-40DD-AFC4-6F175D3DCCD1}">
              <a14:hiddenFill xmlns:a14="http://schemas.microsoft.com/office/drawing/2010/main">
                <a:solidFill>
                  <a:srgbClr val="FFFFFF"/>
                </a:solidFill>
              </a14:hiddenFill>
            </a:ext>
          </a:extLst>
        </p:spPr>
      </p:pic>
      <p:sp>
        <p:nvSpPr>
          <p:cNvPr id="79" name="CuadroTexto 3"/>
          <p:cNvSpPr txBox="1"/>
          <p:nvPr/>
        </p:nvSpPr>
        <p:spPr>
          <a:xfrm>
            <a:off x="4575398" y="877139"/>
            <a:ext cx="3041218" cy="523220"/>
          </a:xfrm>
          <a:prstGeom prst="rect">
            <a:avLst/>
          </a:prstGeom>
          <a:noFill/>
        </p:spPr>
        <p:txBody>
          <a:bodyPr wrap="none" rtlCol="0">
            <a:spAutoFit/>
          </a:bodyPr>
          <a:lstStyle/>
          <a:p>
            <a:pPr algn="ctr"/>
            <a:r>
              <a:rPr lang="es-ES" sz="2800" dirty="0" smtClean="0">
                <a:solidFill>
                  <a:srgbClr val="39404F"/>
                </a:solidFill>
                <a:latin typeface="Raleway" panose="020B0503030101060003" pitchFamily="34" charset="0"/>
              </a:rPr>
              <a:t>COLOR PALLETE</a:t>
            </a:r>
            <a:endParaRPr lang="es-VE" sz="2800" dirty="0">
              <a:solidFill>
                <a:srgbClr val="39404F"/>
              </a:solidFill>
              <a:latin typeface="Raleway" panose="020B0503030101060003" pitchFamily="34" charset="0"/>
            </a:endParaRPr>
          </a:p>
        </p:txBody>
      </p:sp>
      <p:sp>
        <p:nvSpPr>
          <p:cNvPr id="80" name="Rectángulo 14"/>
          <p:cNvSpPr/>
          <p:nvPr/>
        </p:nvSpPr>
        <p:spPr>
          <a:xfrm>
            <a:off x="5262959" y="1394384"/>
            <a:ext cx="1674113" cy="338554"/>
          </a:xfrm>
          <a:prstGeom prst="rect">
            <a:avLst/>
          </a:prstGeom>
        </p:spPr>
        <p:txBody>
          <a:bodyPr wrap="none">
            <a:spAutoFit/>
          </a:bodyPr>
          <a:lstStyle/>
          <a:p>
            <a:pPr algn="ctr"/>
            <a:r>
              <a:rPr lang="en-US" sz="1600" dirty="0" smtClean="0">
                <a:solidFill>
                  <a:srgbClr val="1E90FF"/>
                </a:solidFill>
                <a:latin typeface="Fira Sans" pitchFamily="34" charset="0"/>
                <a:ea typeface="Fira Sans" pitchFamily="34" charset="0"/>
              </a:rPr>
              <a:t>Blues and Grays</a:t>
            </a:r>
            <a:endParaRPr lang="en-US" sz="1600" dirty="0">
              <a:solidFill>
                <a:srgbClr val="1E90FF"/>
              </a:solidFill>
              <a:latin typeface="Fira Sans" pitchFamily="34" charset="0"/>
              <a:ea typeface="Fira Sans" pitchFamily="34" charset="0"/>
            </a:endParaRPr>
          </a:p>
        </p:txBody>
      </p:sp>
    </p:spTree>
    <p:extLst>
      <p:ext uri="{BB962C8B-B14F-4D97-AF65-F5344CB8AC3E}">
        <p14:creationId xmlns:p14="http://schemas.microsoft.com/office/powerpoint/2010/main" val="167186283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77"/>
                                        </p:tgtEl>
                                      </p:cBhvr>
                                    </p:animEffect>
                                    <p:animScale>
                                      <p:cBhvr>
                                        <p:cTn id="7" dur="250" autoRev="1" fill="hold"/>
                                        <p:tgtEl>
                                          <p:spTgt spid="77"/>
                                        </p:tgtEl>
                                      </p:cBhvr>
                                      <p:by x="105000" y="105000"/>
                                    </p:animScale>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45"/>
                                        </p:tgtEl>
                                      </p:cBhvr>
                                    </p:animEffect>
                                    <p:animScale>
                                      <p:cBhvr>
                                        <p:cTn id="11" dur="250" autoRev="1" fill="hold"/>
                                        <p:tgtEl>
                                          <p:spTgt spid="45"/>
                                        </p:tgtEl>
                                      </p:cBhvr>
                                      <p:by x="105000" y="105000"/>
                                    </p:animScale>
                                  </p:childTnLst>
                                </p:cTn>
                              </p:par>
                              <p:par>
                                <p:cTn id="12" presetID="26" presetClass="emph" presetSubtype="0" fill="hold" grpId="0" nodeType="withEffect">
                                  <p:stCondLst>
                                    <p:cond delay="0"/>
                                  </p:stCondLst>
                                  <p:childTnLst>
                                    <p:animEffect transition="out" filter="fade">
                                      <p:cBhvr>
                                        <p:cTn id="13" dur="500" tmFilter="0, 0; .2, .5; .8, .5; 1, 0"/>
                                        <p:tgtEl>
                                          <p:spTgt spid="75"/>
                                        </p:tgtEl>
                                      </p:cBhvr>
                                    </p:animEffect>
                                    <p:animScale>
                                      <p:cBhvr>
                                        <p:cTn id="14" dur="250" autoRev="1" fill="hold"/>
                                        <p:tgtEl>
                                          <p:spTgt spid="75"/>
                                        </p:tgtEl>
                                      </p:cBhvr>
                                      <p:by x="105000" y="105000"/>
                                    </p:animScale>
                                  </p:childTnLst>
                                </p:cTn>
                              </p:par>
                            </p:childTnLst>
                          </p:cTn>
                        </p:par>
                        <p:par>
                          <p:cTn id="15" fill="hold">
                            <p:stCondLst>
                              <p:cond delay="1000"/>
                            </p:stCondLst>
                            <p:childTnLst>
                              <p:par>
                                <p:cTn id="16" presetID="26" presetClass="emph" presetSubtype="0" fill="hold" grpId="0" nodeType="afterEffect">
                                  <p:stCondLst>
                                    <p:cond delay="0"/>
                                  </p:stCondLst>
                                  <p:childTnLst>
                                    <p:animEffect transition="out" filter="fade">
                                      <p:cBhvr>
                                        <p:cTn id="17" dur="500" tmFilter="0, 0; .2, .5; .8, .5; 1, 0"/>
                                        <p:tgtEl>
                                          <p:spTgt spid="74"/>
                                        </p:tgtEl>
                                      </p:cBhvr>
                                    </p:animEffect>
                                    <p:animScale>
                                      <p:cBhvr>
                                        <p:cTn id="18" dur="250" autoRev="1" fill="hold"/>
                                        <p:tgtEl>
                                          <p:spTgt spid="74"/>
                                        </p:tgtEl>
                                      </p:cBhvr>
                                      <p:by x="105000" y="105000"/>
                                    </p:animScale>
                                  </p:childTnLst>
                                </p:cTn>
                              </p:par>
                              <p:par>
                                <p:cTn id="19" presetID="26" presetClass="emph" presetSubtype="0" fill="hold" grpId="0" nodeType="withEffect">
                                  <p:stCondLst>
                                    <p:cond delay="0"/>
                                  </p:stCondLst>
                                  <p:childTnLst>
                                    <p:animEffect transition="out" filter="fade">
                                      <p:cBhvr>
                                        <p:cTn id="20" dur="500" tmFilter="0, 0; .2, .5; .8, .5; 1, 0"/>
                                        <p:tgtEl>
                                          <p:spTgt spid="76"/>
                                        </p:tgtEl>
                                      </p:cBhvr>
                                    </p:animEffect>
                                    <p:animScale>
                                      <p:cBhvr>
                                        <p:cTn id="21" dur="250" autoRev="1" fill="hold"/>
                                        <p:tgtEl>
                                          <p:spTgt spid="76"/>
                                        </p:tgtEl>
                                      </p:cBhvr>
                                      <p:by x="105000" y="105000"/>
                                    </p:animScale>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5" grpId="0" animBg="1"/>
      <p:bldP spid="74" grpId="0" animBg="1"/>
      <p:bldP spid="75" grpId="0" animBg="1"/>
      <p:bldP spid="76" grpId="0" animBg="1"/>
      <p:bldP spid="7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9404F"/>
        </a:solidFill>
        <a:effectLst/>
      </p:bgPr>
    </p:bg>
    <p:spTree>
      <p:nvGrpSpPr>
        <p:cNvPr id="1" name=""/>
        <p:cNvGrpSpPr/>
        <p:nvPr/>
      </p:nvGrpSpPr>
      <p:grpSpPr>
        <a:xfrm>
          <a:off x="0" y="0"/>
          <a:ext cx="0" cy="0"/>
          <a:chOff x="0" y="0"/>
          <a:chExt cx="0" cy="0"/>
        </a:xfrm>
      </p:grpSpPr>
      <p:grpSp>
        <p:nvGrpSpPr>
          <p:cNvPr id="2" name="Grupo 1"/>
          <p:cNvGrpSpPr/>
          <p:nvPr/>
        </p:nvGrpSpPr>
        <p:grpSpPr>
          <a:xfrm>
            <a:off x="4142014" y="3247543"/>
            <a:ext cx="3916139" cy="0"/>
            <a:chOff x="4142011" y="3263607"/>
            <a:chExt cx="3916139" cy="0"/>
          </a:xfrm>
        </p:grpSpPr>
        <p:cxnSp>
          <p:nvCxnSpPr>
            <p:cNvPr id="3" name="Conector recto 2"/>
            <p:cNvCxnSpPr/>
            <p:nvPr/>
          </p:nvCxnSpPr>
          <p:spPr>
            <a:xfrm>
              <a:off x="7308100" y="3263607"/>
              <a:ext cx="750050" cy="0"/>
            </a:xfrm>
            <a:prstGeom prst="line">
              <a:avLst/>
            </a:prstGeom>
            <a:ln>
              <a:solidFill>
                <a:schemeClr val="bg1">
                  <a:lumMod val="9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 name="Conector recto 3"/>
            <p:cNvCxnSpPr/>
            <p:nvPr/>
          </p:nvCxnSpPr>
          <p:spPr>
            <a:xfrm>
              <a:off x="4142011" y="3263607"/>
              <a:ext cx="750050" cy="0"/>
            </a:xfrm>
            <a:prstGeom prst="line">
              <a:avLst/>
            </a:prstGeom>
            <a:ln>
              <a:solidFill>
                <a:schemeClr val="bg1">
                  <a:lumMod val="95000"/>
                  <a:alpha val="30000"/>
                </a:schemeClr>
              </a:solidFill>
            </a:ln>
          </p:spPr>
          <p:style>
            <a:lnRef idx="1">
              <a:schemeClr val="accent1"/>
            </a:lnRef>
            <a:fillRef idx="0">
              <a:schemeClr val="accent1"/>
            </a:fillRef>
            <a:effectRef idx="0">
              <a:schemeClr val="accent1"/>
            </a:effectRef>
            <a:fontRef idx="minor">
              <a:schemeClr val="tx1"/>
            </a:fontRef>
          </p:style>
        </p:cxnSp>
      </p:grpSp>
      <p:sp>
        <p:nvSpPr>
          <p:cNvPr id="5" name="CuadroTexto 4"/>
          <p:cNvSpPr txBox="1"/>
          <p:nvPr/>
        </p:nvSpPr>
        <p:spPr>
          <a:xfrm>
            <a:off x="5227822" y="2695050"/>
            <a:ext cx="1736374" cy="916726"/>
          </a:xfrm>
          <a:prstGeom prst="rect">
            <a:avLst/>
          </a:prstGeom>
          <a:noFill/>
        </p:spPr>
        <p:txBody>
          <a:bodyPr wrap="none" rtlCol="0">
            <a:spAutoFit/>
          </a:bodyPr>
          <a:lstStyle/>
          <a:p>
            <a:pPr algn="ctr">
              <a:lnSpc>
                <a:spcPct val="150000"/>
              </a:lnSpc>
            </a:pPr>
            <a:r>
              <a:rPr lang="es-ES" sz="4000" dirty="0" smtClean="0">
                <a:solidFill>
                  <a:schemeClr val="bg1">
                    <a:lumMod val="95000"/>
                  </a:schemeClr>
                </a:solidFill>
                <a:latin typeface="Generica" panose="02000500000000000000" pitchFamily="2" charset="0"/>
                <a:cs typeface="Raavi" panose="020B0502040204020203" pitchFamily="34" charset="0"/>
              </a:rPr>
              <a:t>LOGOS</a:t>
            </a:r>
            <a:endParaRPr lang="es-VE" sz="4000" dirty="0">
              <a:solidFill>
                <a:schemeClr val="bg1">
                  <a:lumMod val="95000"/>
                </a:schemeClr>
              </a:solidFill>
              <a:latin typeface="Generica" panose="02000500000000000000" pitchFamily="2" charset="0"/>
              <a:cs typeface="Raavi" panose="020B0502040204020203" pitchFamily="34" charset="0"/>
            </a:endParaRPr>
          </a:p>
        </p:txBody>
      </p:sp>
      <p:grpSp>
        <p:nvGrpSpPr>
          <p:cNvPr id="14" name="Grupo 13"/>
          <p:cNvGrpSpPr/>
          <p:nvPr/>
        </p:nvGrpSpPr>
        <p:grpSpPr>
          <a:xfrm>
            <a:off x="5558442" y="3711549"/>
            <a:ext cx="1075116" cy="173946"/>
            <a:chOff x="5558442" y="3711549"/>
            <a:chExt cx="1075116" cy="173946"/>
          </a:xfrm>
        </p:grpSpPr>
        <p:grpSp>
          <p:nvGrpSpPr>
            <p:cNvPr id="6" name="Grupo 5"/>
            <p:cNvGrpSpPr/>
            <p:nvPr/>
          </p:nvGrpSpPr>
          <p:grpSpPr>
            <a:xfrm>
              <a:off x="5558442" y="3711549"/>
              <a:ext cx="1075116" cy="173946"/>
              <a:chOff x="5194300" y="5028670"/>
              <a:chExt cx="1075116" cy="173946"/>
            </a:xfrm>
            <a:noFill/>
          </p:grpSpPr>
          <p:sp>
            <p:nvSpPr>
              <p:cNvPr id="7" name="Elipse 6"/>
              <p:cNvSpPr/>
              <p:nvPr/>
            </p:nvSpPr>
            <p:spPr>
              <a:xfrm>
                <a:off x="5194300" y="5041900"/>
                <a:ext cx="160716" cy="160716"/>
              </a:xfrm>
              <a:prstGeom prst="ellipse">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0" name="Elipse 9"/>
              <p:cNvSpPr/>
              <p:nvPr/>
            </p:nvSpPr>
            <p:spPr>
              <a:xfrm>
                <a:off x="6108700" y="5028670"/>
                <a:ext cx="160716" cy="160716"/>
              </a:xfrm>
              <a:prstGeom prst="ellipse">
                <a:avLst/>
              </a:prstGeom>
              <a:solidFill>
                <a:schemeClr val="bg2"/>
              </a:solid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sp>
          <p:nvSpPr>
            <p:cNvPr id="11" name="Elipse 10"/>
            <p:cNvSpPr/>
            <p:nvPr/>
          </p:nvSpPr>
          <p:spPr>
            <a:xfrm>
              <a:off x="5863242" y="3724779"/>
              <a:ext cx="160716" cy="160716"/>
            </a:xfrm>
            <a:prstGeom prst="ellipse">
              <a:avLst/>
            </a:prstGeom>
            <a:solidFill>
              <a:schemeClr val="bg2"/>
            </a:solid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2" name="Elipse 10"/>
            <p:cNvSpPr/>
            <p:nvPr/>
          </p:nvSpPr>
          <p:spPr>
            <a:xfrm>
              <a:off x="6177567" y="3724779"/>
              <a:ext cx="160716" cy="160716"/>
            </a:xfrm>
            <a:prstGeom prst="ellipse">
              <a:avLst/>
            </a:prstGeom>
            <a:solidFill>
              <a:schemeClr val="bg2"/>
            </a:solid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spTree>
    <p:extLst>
      <p:ext uri="{BB962C8B-B14F-4D97-AF65-F5344CB8AC3E}">
        <p14:creationId xmlns:p14="http://schemas.microsoft.com/office/powerpoint/2010/main" val="3737109604"/>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1333</TotalTime>
  <Words>624</Words>
  <Application>Microsoft Office PowerPoint</Application>
  <PresentationFormat>Custom</PresentationFormat>
  <Paragraphs>67</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Raul Hr</dc:creator>
  <cp:lastModifiedBy>CJ Williams</cp:lastModifiedBy>
  <cp:revision>113</cp:revision>
  <dcterms:created xsi:type="dcterms:W3CDTF">2015-06-10T13:11:50Z</dcterms:created>
  <dcterms:modified xsi:type="dcterms:W3CDTF">2015-07-02T23:10:03Z</dcterms:modified>
</cp:coreProperties>
</file>